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0" r:id="rId6"/>
    <p:sldId id="262" r:id="rId7"/>
    <p:sldId id="263" r:id="rId8"/>
    <p:sldId id="264" r:id="rId9"/>
    <p:sldId id="265" r:id="rId10"/>
    <p:sldId id="272" r:id="rId11"/>
    <p:sldId id="273" r:id="rId12"/>
    <p:sldId id="274" r:id="rId13"/>
    <p:sldId id="275" r:id="rId14"/>
    <p:sldId id="266" r:id="rId15"/>
    <p:sldId id="278" r:id="rId16"/>
    <p:sldId id="276" r:id="rId17"/>
    <p:sldId id="277" r:id="rId18"/>
    <p:sldId id="267" r:id="rId19"/>
    <p:sldId id="280" r:id="rId20"/>
    <p:sldId id="268" r:id="rId21"/>
    <p:sldId id="269" r:id="rId22"/>
    <p:sldId id="270" r:id="rId23"/>
    <p:sldId id="283" r:id="rId24"/>
    <p:sldId id="281" r:id="rId25"/>
    <p:sldId id="27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E666A-9501-4DF9-843D-41F24038ED71}" type="datetimeFigureOut">
              <a:rPr lang="en-US" smtClean="0"/>
              <a:t>6/3/2014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7AE06-B088-4DB0-AF24-A42021854B14}" type="slidenum">
              <a:rPr lang="en-US" smtClean="0"/>
              <a:t>‹#›</a:t>
            </a:fld>
            <a:endParaRPr lang="en-US"/>
          </a:p>
        </p:txBody>
      </p:sp>
    </p:spTree>
    <p:extLst>
      <p:ext uri="{BB962C8B-B14F-4D97-AF65-F5344CB8AC3E}">
        <p14:creationId xmlns:p14="http://schemas.microsoft.com/office/powerpoint/2010/main" val="177372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C7AE06-B088-4DB0-AF24-A42021854B14}" type="slidenum">
              <a:rPr lang="en-US" smtClean="0"/>
              <a:t>1</a:t>
            </a:fld>
            <a:endParaRPr lang="en-US"/>
          </a:p>
        </p:txBody>
      </p:sp>
    </p:spTree>
    <p:extLst>
      <p:ext uri="{BB962C8B-B14F-4D97-AF65-F5344CB8AC3E}">
        <p14:creationId xmlns:p14="http://schemas.microsoft.com/office/powerpoint/2010/main" val="3591009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C61A552-932F-48B2-B36B-4115F3BDFBDF}" type="datetimeFigureOut">
              <a:rPr lang="en-US" smtClean="0"/>
              <a:t>6/3/2014</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F9243AFA-FF55-4173-9E76-42AEAF6FE6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1A552-932F-48B2-B36B-4115F3BDFBDF}" type="datetimeFigureOut">
              <a:rPr lang="en-US" smtClean="0"/>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43AFA-FF55-4173-9E76-42AEAF6FE60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1A552-932F-48B2-B36B-4115F3BDFBDF}" type="datetimeFigureOut">
              <a:rPr lang="en-US" smtClean="0"/>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43AFA-FF55-4173-9E76-42AEAF6FE60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1A552-932F-48B2-B36B-4115F3BDFBDF}" type="datetimeFigureOut">
              <a:rPr lang="en-US" smtClean="0"/>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43AFA-FF55-4173-9E76-42AEAF6FE600}"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61A552-932F-48B2-B36B-4115F3BDFBDF}" type="datetimeFigureOut">
              <a:rPr lang="en-US" smtClean="0"/>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243AFA-FF55-4173-9E76-42AEAF6FE600}"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61A552-932F-48B2-B36B-4115F3BDFBDF}" type="datetimeFigureOut">
              <a:rPr lang="en-US" smtClean="0"/>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43AFA-FF55-4173-9E76-42AEAF6FE600}"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61A552-932F-48B2-B36B-4115F3BDFBDF}" type="datetimeFigureOut">
              <a:rPr lang="en-US" smtClean="0"/>
              <a:t>6/3/2014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243AFA-FF55-4173-9E76-42AEAF6FE60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61A552-932F-48B2-B36B-4115F3BDFBDF}" type="datetimeFigureOut">
              <a:rPr lang="en-US" smtClean="0"/>
              <a:t>6/3/2014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243AFA-FF55-4173-9E76-42AEAF6FE600}"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61A552-932F-48B2-B36B-4115F3BDFBDF}" type="datetimeFigureOut">
              <a:rPr lang="en-US" smtClean="0"/>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43AFA-FF55-4173-9E76-42AEAF6FE60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1A552-932F-48B2-B36B-4115F3BDFBDF}" type="datetimeFigureOut">
              <a:rPr lang="en-US" smtClean="0"/>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43AFA-FF55-4173-9E76-42AEAF6FE600}"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1A552-932F-48B2-B36B-4115F3BDFBDF}" type="datetimeFigureOut">
              <a:rPr lang="en-US" smtClean="0"/>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243AFA-FF55-4173-9E76-42AEAF6FE60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C61A552-932F-48B2-B36B-4115F3BDFBDF}" type="datetimeFigureOut">
              <a:rPr lang="en-US" smtClean="0"/>
              <a:t>6/3/2014</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9243AFA-FF55-4173-9E76-42AEAF6FE6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sofidiya@tmslaw.t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cpsr.umich.edu/icpsrweb/NACJD/" TargetMode="External"/><Relationship Id="rId2" Type="http://schemas.openxmlformats.org/officeDocument/2006/relationships/hyperlink" Target="http://www.census.gov/govs/cj/" TargetMode="External"/><Relationship Id="rId1" Type="http://schemas.openxmlformats.org/officeDocument/2006/relationships/slideLayout" Target="../slideLayouts/slideLayout2.xml"/><Relationship Id="rId4" Type="http://schemas.openxmlformats.org/officeDocument/2006/relationships/hyperlink" Target="http://www.ojjdp.gov/ojstatbb/default.as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xdps.state.tx.us/administration/crime_records/pages/crimestatistics.htm" TargetMode="External"/><Relationship Id="rId2" Type="http://schemas.openxmlformats.org/officeDocument/2006/relationships/hyperlink" Target="http://www.tdcj.state.tx.us/statistics/" TargetMode="External"/><Relationship Id="rId1" Type="http://schemas.openxmlformats.org/officeDocument/2006/relationships/slideLayout" Target="../slideLayouts/slideLayout2.xml"/><Relationship Id="rId4" Type="http://schemas.openxmlformats.org/officeDocument/2006/relationships/hyperlink" Target="http://www.tcjs.state.tx.us/index.php?linkID=320"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houstontx.gov/police/cs/beatpages/beat_stat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cpsr.umich.edu/icpsrweb/ICPSR/themes/census/index.jsp" TargetMode="External"/><Relationship Id="rId2" Type="http://schemas.openxmlformats.org/officeDocument/2006/relationships/hyperlink" Target="http://www.icpsr.umich.edu/icpsrweb/DSDR/" TargetMode="External"/><Relationship Id="rId1" Type="http://schemas.openxmlformats.org/officeDocument/2006/relationships/slideLayout" Target="../slideLayouts/slideLayout2.xml"/><Relationship Id="rId4" Type="http://schemas.openxmlformats.org/officeDocument/2006/relationships/hyperlink" Target="http://www.hhsc.state.tx.us/research/dssi.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ensus.gov/compendia/statab/cats/education.html" TargetMode="External"/><Relationship Id="rId2" Type="http://schemas.openxmlformats.org/officeDocument/2006/relationships/hyperlink" Target="http://nces.ed.gov/surveys/libraries/" TargetMode="External"/><Relationship Id="rId1" Type="http://schemas.openxmlformats.org/officeDocument/2006/relationships/slideLayout" Target="../slideLayouts/slideLayout2.xml"/><Relationship Id="rId5" Type="http://schemas.openxmlformats.org/officeDocument/2006/relationships/hyperlink" Target="http://www.nheri.org/research.html" TargetMode="External"/><Relationship Id="rId4" Type="http://schemas.openxmlformats.org/officeDocument/2006/relationships/hyperlink" Target="http://www2.ed.gov/rschstat/landing.j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icpsr.umich.edu/icpsrweb/NCAA/" TargetMode="External"/><Relationship Id="rId2" Type="http://schemas.openxmlformats.org/officeDocument/2006/relationships/hyperlink" Target="http://www.icpsr.umich.edu/icpsrweb/content/PREK3RD/datasets_guide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xhighereddata.org/" TargetMode="External"/><Relationship Id="rId2" Type="http://schemas.openxmlformats.org/officeDocument/2006/relationships/hyperlink" Target="http://www.tea.state.tx.us/index.aspx?id=2147495413&amp;menu_id=680&amp;menu_id2=797&amp;cid=214748365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ritter.tea.state.tx.us/perfreport/aeis/index.html" TargetMode="External"/><Relationship Id="rId2" Type="http://schemas.openxmlformats.org/officeDocument/2006/relationships/hyperlink" Target="http://ritter.tea.state.tx.us/perfreport/aeis/2011/index.html" TargetMode="External"/><Relationship Id="rId1" Type="http://schemas.openxmlformats.org/officeDocument/2006/relationships/slideLayout" Target="../slideLayouts/slideLayout2.xml"/><Relationship Id="rId4" Type="http://schemas.openxmlformats.org/officeDocument/2006/relationships/hyperlink" Target="http://www.tea.state.tx.us/index.aspx?id=2147495410&amp;menu_id=660&amp;menu_id2=795&amp;cid=214748366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who.int/research/en/" TargetMode="External"/><Relationship Id="rId2" Type="http://schemas.openxmlformats.org/officeDocument/2006/relationships/hyperlink" Target="http://www.cdc.gov/DataStatistics/" TargetMode="External"/><Relationship Id="rId1" Type="http://schemas.openxmlformats.org/officeDocument/2006/relationships/slideLayout" Target="../slideLayouts/slideLayout2.xml"/><Relationship Id="rId4" Type="http://schemas.openxmlformats.org/officeDocument/2006/relationships/hyperlink" Target="http://oig.hhs.gov/reports-and-publications/index.as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hhsc.state.tx.us/research/index.shtml" TargetMode="External"/><Relationship Id="rId2" Type="http://schemas.openxmlformats.org/officeDocument/2006/relationships/hyperlink" Target="http://www.globalhealth.gov/global-health-topics/communicable-diseases/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bls.gov/bls/other.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sulaw.edu/library/databases.html" TargetMode="External"/><Relationship Id="rId2" Type="http://schemas.openxmlformats.org/officeDocument/2006/relationships/hyperlink" Target="http://texsl-mt.iii.com/iii/encore/home?lang=eng" TargetMode="External"/><Relationship Id="rId1" Type="http://schemas.openxmlformats.org/officeDocument/2006/relationships/slideLayout" Target="../slideLayouts/slideLayout2.xml"/><Relationship Id="rId5" Type="http://schemas.openxmlformats.org/officeDocument/2006/relationships/hyperlink" Target="https://www.cia.gov/library/publications/the-world-factbook/index.html" TargetMode="External"/><Relationship Id="rId4" Type="http://schemas.openxmlformats.org/officeDocument/2006/relationships/hyperlink" Target="http://www.tsulaw.edu/library/governdoc/index.html"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tsu.edu/academics/Robert_J_Terry_Library/ElectronicDatabases.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tsl.state.tx.us/apps/lrs/agencies/index.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hcpl.net/" TargetMode="External"/><Relationship Id="rId2" Type="http://schemas.openxmlformats.org/officeDocument/2006/relationships/hyperlink" Target="http://www.houstonlibrary.org/home" TargetMode="External"/><Relationship Id="rId1" Type="http://schemas.openxmlformats.org/officeDocument/2006/relationships/slideLayout" Target="../slideLayouts/slideLayout2.xml"/><Relationship Id="rId6" Type="http://schemas.openxmlformats.org/officeDocument/2006/relationships/hyperlink" Target="http://www.lrl.state.tx.us/index.cfm" TargetMode="External"/><Relationship Id="rId5" Type="http://schemas.openxmlformats.org/officeDocument/2006/relationships/hyperlink" Target="https://www.tsl.state.tx.us/" TargetMode="External"/><Relationship Id="rId4" Type="http://schemas.openxmlformats.org/officeDocument/2006/relationships/hyperlink" Target="http://www.fortbend.lib.tx.u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edstats.gov/" TargetMode="External"/><Relationship Id="rId2" Type="http://schemas.openxmlformats.org/officeDocument/2006/relationships/hyperlink" Target="http://www.usa.gov/directory/federal/index.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cqpress.com/statestats/" TargetMode="External"/><Relationship Id="rId2" Type="http://schemas.openxmlformats.org/officeDocument/2006/relationships/hyperlink" Target="http://www.usa.gov/Agencies/State-and-Territories.shtml" TargetMode="External"/><Relationship Id="rId1" Type="http://schemas.openxmlformats.org/officeDocument/2006/relationships/slideLayout" Target="../slideLayouts/slideLayout2.xml"/><Relationship Id="rId4" Type="http://schemas.openxmlformats.org/officeDocument/2006/relationships/hyperlink" Target="http://www.houstontx.gov/planning/Demographics/demog_link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fbi.gov/about-us/cjis/ucr/ucr" TargetMode="External"/><Relationship Id="rId2" Type="http://schemas.openxmlformats.org/officeDocument/2006/relationships/hyperlink" Target="http://www.ojp.usdoj.gov/bj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47800"/>
            <a:ext cx="6400800" cy="1706880"/>
          </a:xfrm>
        </p:spPr>
        <p:txBody>
          <a:bodyPr>
            <a:normAutofit fontScale="90000"/>
          </a:bodyPr>
          <a:lstStyle/>
          <a:p>
            <a:r>
              <a:rPr lang="en-US" dirty="0" smtClean="0"/>
              <a:t>Accessing E-Resources to Conduct Statistical Research</a:t>
            </a:r>
            <a:endParaRPr lang="en-US" dirty="0"/>
          </a:p>
        </p:txBody>
      </p:sp>
      <p:sp>
        <p:nvSpPr>
          <p:cNvPr id="3" name="Subtitle 2"/>
          <p:cNvSpPr>
            <a:spLocks noGrp="1"/>
          </p:cNvSpPr>
          <p:nvPr>
            <p:ph type="subTitle" idx="1"/>
          </p:nvPr>
        </p:nvSpPr>
        <p:spPr>
          <a:xfrm>
            <a:off x="1371600" y="3429000"/>
            <a:ext cx="6400800" cy="1600200"/>
          </a:xfrm>
        </p:spPr>
        <p:txBody>
          <a:bodyPr>
            <a:normAutofit lnSpcReduction="10000"/>
          </a:bodyPr>
          <a:lstStyle/>
          <a:p>
            <a:pPr>
              <a:lnSpc>
                <a:spcPct val="100000"/>
              </a:lnSpc>
              <a:spcBef>
                <a:spcPts val="0"/>
              </a:spcBef>
            </a:pPr>
            <a:r>
              <a:rPr lang="en-US" dirty="0" err="1" smtClean="0"/>
              <a:t>Itunu</a:t>
            </a:r>
            <a:r>
              <a:rPr lang="en-US" dirty="0" smtClean="0"/>
              <a:t> </a:t>
            </a:r>
            <a:r>
              <a:rPr lang="en-US" dirty="0" err="1" smtClean="0"/>
              <a:t>Sofidiya</a:t>
            </a:r>
            <a:r>
              <a:rPr lang="en-US" dirty="0" smtClean="0"/>
              <a:t> </a:t>
            </a:r>
          </a:p>
          <a:p>
            <a:pPr>
              <a:lnSpc>
                <a:spcPct val="100000"/>
              </a:lnSpc>
              <a:spcBef>
                <a:spcPts val="0"/>
              </a:spcBef>
            </a:pPr>
            <a:r>
              <a:rPr lang="en-US" dirty="0" smtClean="0"/>
              <a:t>Learning Resources Librarian</a:t>
            </a:r>
          </a:p>
          <a:p>
            <a:pPr>
              <a:lnSpc>
                <a:spcPct val="100000"/>
              </a:lnSpc>
              <a:spcBef>
                <a:spcPts val="0"/>
              </a:spcBef>
            </a:pPr>
            <a:r>
              <a:rPr lang="en-US" dirty="0" smtClean="0"/>
              <a:t>Thurgood Marshall Law School Library</a:t>
            </a:r>
          </a:p>
          <a:p>
            <a:pPr>
              <a:lnSpc>
                <a:spcPct val="100000"/>
              </a:lnSpc>
              <a:spcBef>
                <a:spcPts val="0"/>
              </a:spcBef>
            </a:pPr>
            <a:r>
              <a:rPr lang="en-US" dirty="0" smtClean="0">
                <a:hlinkClick r:id="rId3"/>
              </a:rPr>
              <a:t>isofidiya@tmslaw.tsu.edu</a:t>
            </a:r>
            <a:endParaRPr lang="en-US" dirty="0" smtClean="0"/>
          </a:p>
          <a:p>
            <a:pPr>
              <a:lnSpc>
                <a:spcPct val="100000"/>
              </a:lnSpc>
              <a:spcBef>
                <a:spcPts val="0"/>
              </a:spcBef>
            </a:pPr>
            <a:r>
              <a:rPr lang="en-US" dirty="0" smtClean="0"/>
              <a:t>713-313-1199</a:t>
            </a:r>
          </a:p>
          <a:p>
            <a:endParaRPr lang="en-US" dirty="0"/>
          </a:p>
        </p:txBody>
      </p:sp>
    </p:spTree>
    <p:extLst>
      <p:ext uri="{BB962C8B-B14F-4D97-AF65-F5344CB8AC3E}">
        <p14:creationId xmlns:p14="http://schemas.microsoft.com/office/powerpoint/2010/main" val="108751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Justice</a:t>
            </a:r>
            <a:endParaRPr lang="en-US" dirty="0"/>
          </a:p>
        </p:txBody>
      </p:sp>
      <p:sp>
        <p:nvSpPr>
          <p:cNvPr id="3" name="Content Placeholder 2"/>
          <p:cNvSpPr>
            <a:spLocks noGrp="1"/>
          </p:cNvSpPr>
          <p:nvPr>
            <p:ph idx="1"/>
          </p:nvPr>
        </p:nvSpPr>
        <p:spPr>
          <a:xfrm>
            <a:off x="381000" y="2133600"/>
            <a:ext cx="8382000" cy="3581400"/>
          </a:xfrm>
        </p:spPr>
        <p:txBody>
          <a:bodyPr/>
          <a:lstStyle/>
          <a:p>
            <a:pPr indent="0" algn="ctr">
              <a:buNone/>
            </a:pPr>
            <a:r>
              <a:rPr lang="en-US" sz="1700" b="1" dirty="0"/>
              <a:t>Criminal Justice Statistics Guide to Data Collections from the U.S. Census </a:t>
            </a:r>
            <a:r>
              <a:rPr lang="en-US" sz="1700" b="1" dirty="0" smtClean="0"/>
              <a:t>Bureau:</a:t>
            </a:r>
          </a:p>
          <a:p>
            <a:pPr indent="0" algn="ctr">
              <a:buNone/>
            </a:pPr>
            <a:r>
              <a:rPr lang="en-US" dirty="0" smtClean="0"/>
              <a:t> </a:t>
            </a:r>
            <a:r>
              <a:rPr lang="en-US" u="sng" dirty="0">
                <a:hlinkClick r:id="rId2"/>
              </a:rPr>
              <a:t>http://www.census.gov/govs/cj/</a:t>
            </a:r>
            <a:endParaRPr lang="en-US" dirty="0"/>
          </a:p>
          <a:p>
            <a:pPr indent="0" algn="ctr">
              <a:buNone/>
            </a:pPr>
            <a:r>
              <a:rPr lang="en-US" sz="2000" b="1" dirty="0"/>
              <a:t>National Archive of Criminal Justice </a:t>
            </a:r>
            <a:r>
              <a:rPr lang="en-US" sz="2000" b="1" dirty="0" smtClean="0"/>
              <a:t>Data: </a:t>
            </a:r>
            <a:r>
              <a:rPr lang="en-US" u="sng" dirty="0">
                <a:hlinkClick r:id="rId3"/>
              </a:rPr>
              <a:t>http://www.icpsr.umich.edu/icpsrweb/NACJD/</a:t>
            </a:r>
            <a:endParaRPr lang="en-US" dirty="0"/>
          </a:p>
          <a:p>
            <a:pPr indent="0" algn="ctr">
              <a:buNone/>
            </a:pPr>
            <a:r>
              <a:rPr lang="en-US" sz="2000" b="1" dirty="0"/>
              <a:t>Office of Juvenile Justice and Delinquency </a:t>
            </a:r>
            <a:r>
              <a:rPr lang="en-US" sz="2000" b="1" dirty="0" smtClean="0"/>
              <a:t>Prevention: </a:t>
            </a:r>
            <a:r>
              <a:rPr lang="en-US" u="sng" dirty="0">
                <a:hlinkClick r:id="rId4"/>
              </a:rPr>
              <a:t>http://www.ojjdp.gov/ojstatbb/default.asp</a:t>
            </a:r>
            <a:endParaRPr lang="en-US" dirty="0"/>
          </a:p>
          <a:p>
            <a:endParaRPr lang="en-US" dirty="0"/>
          </a:p>
        </p:txBody>
      </p:sp>
    </p:spTree>
    <p:extLst>
      <p:ext uri="{BB962C8B-B14F-4D97-AF65-F5344CB8AC3E}">
        <p14:creationId xmlns:p14="http://schemas.microsoft.com/office/powerpoint/2010/main" val="1118959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Justice</a:t>
            </a:r>
            <a:endParaRPr lang="en-US" dirty="0"/>
          </a:p>
        </p:txBody>
      </p:sp>
      <p:sp>
        <p:nvSpPr>
          <p:cNvPr id="3" name="Content Placeholder 2"/>
          <p:cNvSpPr>
            <a:spLocks noGrp="1"/>
          </p:cNvSpPr>
          <p:nvPr>
            <p:ph idx="1"/>
          </p:nvPr>
        </p:nvSpPr>
        <p:spPr>
          <a:xfrm>
            <a:off x="838200" y="2286000"/>
            <a:ext cx="7543800" cy="3048001"/>
          </a:xfrm>
        </p:spPr>
        <p:txBody>
          <a:bodyPr>
            <a:normAutofit fontScale="55000" lnSpcReduction="20000"/>
          </a:bodyPr>
          <a:lstStyle/>
          <a:p>
            <a:pPr indent="0">
              <a:buNone/>
            </a:pPr>
            <a:r>
              <a:rPr lang="en-US" sz="2800" b="1" dirty="0" smtClean="0"/>
              <a:t>State and local</a:t>
            </a:r>
          </a:p>
          <a:p>
            <a:pPr indent="0" algn="ctr">
              <a:buNone/>
            </a:pPr>
            <a:r>
              <a:rPr lang="en-US" sz="3600" b="1" dirty="0"/>
              <a:t>Texas Department of Criminal </a:t>
            </a:r>
            <a:r>
              <a:rPr lang="en-US" sz="3600" b="1" dirty="0" smtClean="0"/>
              <a:t>Justice:</a:t>
            </a:r>
          </a:p>
          <a:p>
            <a:pPr indent="0" algn="ctr">
              <a:buNone/>
            </a:pPr>
            <a:r>
              <a:rPr lang="en-US" sz="2800" dirty="0" smtClean="0"/>
              <a:t> </a:t>
            </a:r>
            <a:r>
              <a:rPr lang="en-US" sz="2800" u="sng" dirty="0">
                <a:hlinkClick r:id="rId2"/>
              </a:rPr>
              <a:t>http://www.tdcj.state.tx.us/statistics/</a:t>
            </a:r>
            <a:endParaRPr lang="en-US" sz="2800" dirty="0"/>
          </a:p>
          <a:p>
            <a:pPr indent="0" algn="ctr">
              <a:buNone/>
            </a:pPr>
            <a:r>
              <a:rPr lang="en-US" sz="3600" b="1" dirty="0"/>
              <a:t>Texas Department of Public Safety Crime </a:t>
            </a:r>
            <a:r>
              <a:rPr lang="en-US" sz="3600" b="1" dirty="0" smtClean="0"/>
              <a:t>Reports: </a:t>
            </a:r>
            <a:r>
              <a:rPr lang="en-US" sz="2800" u="sng" dirty="0">
                <a:hlinkClick r:id="rId3"/>
              </a:rPr>
              <a:t>http://www.txdps.state.tx.us/administration/crime_records/pages/crimestatistics.htm</a:t>
            </a:r>
            <a:endParaRPr lang="en-US" sz="2800" dirty="0"/>
          </a:p>
          <a:p>
            <a:pPr indent="0" algn="ctr">
              <a:buNone/>
            </a:pPr>
            <a:r>
              <a:rPr lang="en-US" sz="3600" b="1" dirty="0"/>
              <a:t>Texas Commission on Jail </a:t>
            </a:r>
            <a:r>
              <a:rPr lang="en-US" sz="3600" b="1" dirty="0" smtClean="0"/>
              <a:t>Standards:</a:t>
            </a:r>
          </a:p>
          <a:p>
            <a:pPr indent="0" algn="ctr">
              <a:buNone/>
            </a:pPr>
            <a:r>
              <a:rPr lang="en-US" sz="2800" dirty="0" smtClean="0"/>
              <a:t> </a:t>
            </a:r>
            <a:r>
              <a:rPr lang="en-US" sz="2800" u="sng" dirty="0">
                <a:hlinkClick r:id="rId4"/>
              </a:rPr>
              <a:t>http://</a:t>
            </a:r>
            <a:r>
              <a:rPr lang="en-US" sz="2800" u="sng" dirty="0" smtClean="0">
                <a:hlinkClick r:id="rId4"/>
              </a:rPr>
              <a:t>www.tcjs.state.tx.us/index.php?linkID=320</a:t>
            </a:r>
            <a:endParaRPr lang="en-US" sz="2800" u="sng" dirty="0" smtClean="0"/>
          </a:p>
          <a:p>
            <a:pPr indent="0">
              <a:buNone/>
            </a:pPr>
            <a:endParaRPr lang="en-US" sz="2800" b="1" dirty="0" smtClean="0"/>
          </a:p>
        </p:txBody>
      </p:sp>
    </p:spTree>
    <p:extLst>
      <p:ext uri="{BB962C8B-B14F-4D97-AF65-F5344CB8AC3E}">
        <p14:creationId xmlns:p14="http://schemas.microsoft.com/office/powerpoint/2010/main" val="3246736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justice</a:t>
            </a:r>
            <a:endParaRPr lang="en-US" dirty="0"/>
          </a:p>
        </p:txBody>
      </p:sp>
      <p:sp>
        <p:nvSpPr>
          <p:cNvPr id="3" name="Content Placeholder 2"/>
          <p:cNvSpPr>
            <a:spLocks noGrp="1"/>
          </p:cNvSpPr>
          <p:nvPr>
            <p:ph idx="1"/>
          </p:nvPr>
        </p:nvSpPr>
        <p:spPr>
          <a:xfrm>
            <a:off x="914400" y="2438400"/>
            <a:ext cx="7391400" cy="3048001"/>
          </a:xfrm>
        </p:spPr>
        <p:txBody>
          <a:bodyPr/>
          <a:lstStyle/>
          <a:p>
            <a:pPr indent="0" algn="ctr">
              <a:buNone/>
            </a:pPr>
            <a:r>
              <a:rPr lang="en-US" sz="2800" b="1" dirty="0"/>
              <a:t>Houston Neighborhood Crime </a:t>
            </a:r>
            <a:r>
              <a:rPr lang="en-US" sz="2800" b="1" dirty="0" smtClean="0"/>
              <a:t>Statistics: </a:t>
            </a:r>
            <a:r>
              <a:rPr lang="en-US" sz="2000" u="sng" dirty="0" smtClean="0">
                <a:hlinkClick r:id="rId2"/>
              </a:rPr>
              <a:t>http</a:t>
            </a:r>
            <a:r>
              <a:rPr lang="en-US" sz="2000" u="sng" dirty="0">
                <a:hlinkClick r:id="rId2"/>
              </a:rPr>
              <a:t>://www.houstontx.gov/police/cs/beatpages/beat_stats.htm</a:t>
            </a:r>
            <a:endParaRPr lang="en-US" sz="2000" dirty="0"/>
          </a:p>
          <a:p>
            <a:pPr indent="0" algn="ctr">
              <a:buNone/>
            </a:pPr>
            <a:endParaRPr lang="en-US" sz="4000" dirty="0"/>
          </a:p>
          <a:p>
            <a:endParaRPr lang="en-US" dirty="0"/>
          </a:p>
        </p:txBody>
      </p:sp>
    </p:spTree>
    <p:extLst>
      <p:ext uri="{BB962C8B-B14F-4D97-AF65-F5344CB8AC3E}">
        <p14:creationId xmlns:p14="http://schemas.microsoft.com/office/powerpoint/2010/main" val="1593281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6934200" cy="1066800"/>
          </a:xfrm>
        </p:spPr>
        <p:txBody>
          <a:bodyPr>
            <a:normAutofit fontScale="90000"/>
          </a:bodyPr>
          <a:lstStyle/>
          <a:p>
            <a:r>
              <a:rPr lang="en-US" dirty="0" smtClean="0"/>
              <a:t>Demographics, Population, &amp; Housing</a:t>
            </a:r>
            <a:endParaRPr lang="en-US" dirty="0"/>
          </a:p>
        </p:txBody>
      </p:sp>
      <p:sp>
        <p:nvSpPr>
          <p:cNvPr id="3" name="Content Placeholder 2"/>
          <p:cNvSpPr>
            <a:spLocks noGrp="1"/>
          </p:cNvSpPr>
          <p:nvPr>
            <p:ph idx="1"/>
          </p:nvPr>
        </p:nvSpPr>
        <p:spPr>
          <a:xfrm>
            <a:off x="990600" y="2438400"/>
            <a:ext cx="7162800" cy="3048001"/>
          </a:xfrm>
        </p:spPr>
        <p:txBody>
          <a:bodyPr>
            <a:normAutofit lnSpcReduction="10000"/>
          </a:bodyPr>
          <a:lstStyle/>
          <a:p>
            <a:pPr indent="0" algn="ctr">
              <a:buNone/>
            </a:pPr>
            <a:r>
              <a:rPr lang="en-US" sz="2200" b="1" dirty="0"/>
              <a:t>Data Sharing for Demographic </a:t>
            </a:r>
            <a:r>
              <a:rPr lang="en-US" sz="2200" b="1" dirty="0" smtClean="0"/>
              <a:t>Research:</a:t>
            </a:r>
          </a:p>
          <a:p>
            <a:pPr indent="0" algn="ctr">
              <a:buNone/>
            </a:pPr>
            <a:r>
              <a:rPr lang="en-US" u="sng" dirty="0" smtClean="0">
                <a:hlinkClick r:id="rId2"/>
              </a:rPr>
              <a:t>http</a:t>
            </a:r>
            <a:r>
              <a:rPr lang="en-US" u="sng" dirty="0">
                <a:hlinkClick r:id="rId2"/>
              </a:rPr>
              <a:t>://www.icpsr.umich.edu/icpsrweb/DSDR/</a:t>
            </a:r>
            <a:endParaRPr lang="en-US" dirty="0"/>
          </a:p>
          <a:p>
            <a:pPr indent="0" algn="ctr">
              <a:buNone/>
            </a:pPr>
            <a:r>
              <a:rPr lang="en-US" sz="2200" b="1" dirty="0"/>
              <a:t>US Census </a:t>
            </a:r>
            <a:r>
              <a:rPr lang="en-US" sz="2200" b="1" dirty="0" smtClean="0"/>
              <a:t>Data:</a:t>
            </a:r>
          </a:p>
          <a:p>
            <a:pPr indent="0" algn="ctr">
              <a:buNone/>
            </a:pPr>
            <a:r>
              <a:rPr lang="en-US" u="sng" dirty="0" smtClean="0">
                <a:hlinkClick r:id="rId3"/>
              </a:rPr>
              <a:t>http</a:t>
            </a:r>
            <a:r>
              <a:rPr lang="en-US" u="sng" dirty="0">
                <a:hlinkClick r:id="rId3"/>
              </a:rPr>
              <a:t>://www.icpsr.umich.edu/icpsrweb/ICPSR/themes/census/index.jsp</a:t>
            </a:r>
            <a:endParaRPr lang="en-US" dirty="0"/>
          </a:p>
          <a:p>
            <a:pPr indent="0" algn="ctr">
              <a:buNone/>
            </a:pPr>
            <a:r>
              <a:rPr lang="en-US" sz="2200" b="1" dirty="0"/>
              <a:t>Texas Department of Health and Human </a:t>
            </a:r>
            <a:r>
              <a:rPr lang="en-US" sz="2200" b="1" dirty="0" smtClean="0"/>
              <a:t>Services:</a:t>
            </a:r>
          </a:p>
          <a:p>
            <a:pPr indent="0" algn="ctr">
              <a:buNone/>
            </a:pPr>
            <a:r>
              <a:rPr lang="en-US" u="sng" dirty="0" smtClean="0">
                <a:hlinkClick r:id="rId4"/>
              </a:rPr>
              <a:t>http</a:t>
            </a:r>
            <a:r>
              <a:rPr lang="en-US" u="sng" dirty="0">
                <a:hlinkClick r:id="rId4"/>
              </a:rPr>
              <a:t>://www.hhsc.state.tx.us/research/dssi.shtml</a:t>
            </a:r>
            <a:endParaRPr lang="en-US" dirty="0"/>
          </a:p>
          <a:p>
            <a:endParaRPr lang="en-US" dirty="0"/>
          </a:p>
        </p:txBody>
      </p:sp>
    </p:spTree>
    <p:extLst>
      <p:ext uri="{BB962C8B-B14F-4D97-AF65-F5344CB8AC3E}">
        <p14:creationId xmlns:p14="http://schemas.microsoft.com/office/powerpoint/2010/main" val="822434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a:xfrm>
            <a:off x="838200" y="2209800"/>
            <a:ext cx="7239000" cy="3429000"/>
          </a:xfrm>
        </p:spPr>
        <p:txBody>
          <a:bodyPr>
            <a:normAutofit fontScale="62500" lnSpcReduction="20000"/>
          </a:bodyPr>
          <a:lstStyle/>
          <a:p>
            <a:pPr indent="0">
              <a:buNone/>
            </a:pPr>
            <a:r>
              <a:rPr lang="en-US" sz="2900" b="1" dirty="0" smtClean="0"/>
              <a:t>Federal</a:t>
            </a:r>
          </a:p>
          <a:p>
            <a:pPr indent="0" algn="ctr">
              <a:buNone/>
            </a:pPr>
            <a:r>
              <a:rPr lang="en-US" sz="3200" b="1" dirty="0"/>
              <a:t>National Center for Education </a:t>
            </a:r>
            <a:r>
              <a:rPr lang="en-US" sz="3200" b="1" dirty="0" smtClean="0"/>
              <a:t>Statistics</a:t>
            </a:r>
            <a:r>
              <a:rPr lang="en-US" sz="2400" b="1" dirty="0" smtClean="0"/>
              <a:t>:</a:t>
            </a:r>
          </a:p>
          <a:p>
            <a:pPr indent="0" algn="ctr">
              <a:buNone/>
            </a:pPr>
            <a:r>
              <a:rPr lang="en-US" dirty="0" smtClean="0"/>
              <a:t> </a:t>
            </a:r>
            <a:r>
              <a:rPr lang="en-US" u="sng" dirty="0">
                <a:hlinkClick r:id="rId2"/>
              </a:rPr>
              <a:t>http://nces.ed.gov/surveys/libraries/</a:t>
            </a:r>
            <a:endParaRPr lang="en-US" dirty="0"/>
          </a:p>
          <a:p>
            <a:pPr indent="0" algn="ctr">
              <a:buNone/>
            </a:pPr>
            <a:r>
              <a:rPr lang="en-US" sz="2900" b="1" dirty="0"/>
              <a:t>The 2012 Education Statistical </a:t>
            </a:r>
            <a:r>
              <a:rPr lang="en-US" sz="2900" b="1" dirty="0" smtClean="0"/>
              <a:t>Abstract: </a:t>
            </a:r>
            <a:r>
              <a:rPr lang="en-US" u="sng" dirty="0" smtClean="0">
                <a:hlinkClick r:id="rId3"/>
              </a:rPr>
              <a:t>http</a:t>
            </a:r>
            <a:r>
              <a:rPr lang="en-US" u="sng" dirty="0">
                <a:hlinkClick r:id="rId3"/>
              </a:rPr>
              <a:t>://www.census.gov/compendia/statab/cats/education.html</a:t>
            </a:r>
            <a:endParaRPr lang="en-US" dirty="0"/>
          </a:p>
          <a:p>
            <a:pPr indent="0" algn="ctr">
              <a:buNone/>
            </a:pPr>
            <a:r>
              <a:rPr lang="en-US" sz="2900" b="1" dirty="0"/>
              <a:t>United States Department of </a:t>
            </a:r>
            <a:r>
              <a:rPr lang="en-US" sz="2900" b="1" dirty="0" smtClean="0"/>
              <a:t>Education:</a:t>
            </a:r>
          </a:p>
          <a:p>
            <a:pPr indent="0" algn="ctr">
              <a:buNone/>
            </a:pPr>
            <a:r>
              <a:rPr lang="en-US" u="sng" dirty="0" smtClean="0">
                <a:hlinkClick r:id="rId4"/>
              </a:rPr>
              <a:t>http</a:t>
            </a:r>
            <a:r>
              <a:rPr lang="en-US" u="sng" dirty="0">
                <a:hlinkClick r:id="rId4"/>
              </a:rPr>
              <a:t>://www2.ed.gov/rschstat/landing.jhtml</a:t>
            </a:r>
            <a:endParaRPr lang="en-US" dirty="0"/>
          </a:p>
          <a:p>
            <a:pPr indent="0" algn="ctr">
              <a:buNone/>
            </a:pPr>
            <a:r>
              <a:rPr lang="en-US" sz="2900" b="1" dirty="0"/>
              <a:t>National Home Education Research </a:t>
            </a:r>
            <a:r>
              <a:rPr lang="en-US" sz="2900" b="1" dirty="0" smtClean="0"/>
              <a:t>Institute:</a:t>
            </a:r>
          </a:p>
          <a:p>
            <a:pPr indent="0" algn="ctr">
              <a:buNone/>
            </a:pPr>
            <a:r>
              <a:rPr lang="en-US" dirty="0" smtClean="0"/>
              <a:t> </a:t>
            </a:r>
            <a:r>
              <a:rPr lang="en-US" u="sng" dirty="0">
                <a:hlinkClick r:id="rId5"/>
              </a:rPr>
              <a:t>http://www.nheri.org/research.html</a:t>
            </a:r>
            <a:endParaRPr lang="en-US" dirty="0"/>
          </a:p>
          <a:p>
            <a:pPr indent="0">
              <a:buNone/>
            </a:pPr>
            <a:endParaRPr lang="en-US" dirty="0"/>
          </a:p>
        </p:txBody>
      </p:sp>
    </p:spTree>
    <p:extLst>
      <p:ext uri="{BB962C8B-B14F-4D97-AF65-F5344CB8AC3E}">
        <p14:creationId xmlns:p14="http://schemas.microsoft.com/office/powerpoint/2010/main" val="2640897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a:xfrm>
            <a:off x="762000" y="2286000"/>
            <a:ext cx="7543800" cy="3200401"/>
          </a:xfrm>
        </p:spPr>
        <p:txBody>
          <a:bodyPr/>
          <a:lstStyle/>
          <a:p>
            <a:pPr indent="0" algn="ctr">
              <a:buNone/>
            </a:pPr>
            <a:r>
              <a:rPr lang="en-US" sz="2000" b="1" dirty="0"/>
              <a:t>PK-3</a:t>
            </a:r>
            <a:r>
              <a:rPr lang="en-US" sz="2000" b="1" baseline="30000" dirty="0"/>
              <a:t>rd</a:t>
            </a:r>
            <a:r>
              <a:rPr lang="en-US" sz="2000" b="1" dirty="0"/>
              <a:t> Data Resource </a:t>
            </a:r>
            <a:r>
              <a:rPr lang="en-US" sz="2000" b="1" dirty="0" smtClean="0"/>
              <a:t>Center:</a:t>
            </a:r>
          </a:p>
          <a:p>
            <a:pPr indent="0" algn="ctr">
              <a:buNone/>
            </a:pPr>
            <a:r>
              <a:rPr lang="en-US" u="sng" dirty="0" smtClean="0">
                <a:hlinkClick r:id="rId2"/>
              </a:rPr>
              <a:t>http</a:t>
            </a:r>
            <a:r>
              <a:rPr lang="en-US" u="sng" dirty="0">
                <a:hlinkClick r:id="rId2"/>
              </a:rPr>
              <a:t>://www.icpsr.umich.edu/icpsrweb/content/PREK3RD/datasets_guides.html</a:t>
            </a:r>
            <a:endParaRPr lang="en-US" dirty="0"/>
          </a:p>
          <a:p>
            <a:pPr indent="0" algn="ctr">
              <a:buNone/>
            </a:pPr>
            <a:r>
              <a:rPr lang="en-US" sz="2000" b="1" dirty="0"/>
              <a:t>NCAA Student-Athlete Experiences Data </a:t>
            </a:r>
            <a:r>
              <a:rPr lang="en-US" sz="2000" b="1" dirty="0" smtClean="0"/>
              <a:t>Archives: </a:t>
            </a:r>
            <a:r>
              <a:rPr lang="en-US" u="sng" dirty="0" smtClean="0">
                <a:hlinkClick r:id="rId3"/>
              </a:rPr>
              <a:t>http</a:t>
            </a:r>
            <a:r>
              <a:rPr lang="en-US" u="sng" dirty="0">
                <a:hlinkClick r:id="rId3"/>
              </a:rPr>
              <a:t>://www.icpsr.umich.edu/icpsrweb/NCAA/</a:t>
            </a:r>
            <a:endParaRPr lang="en-US" dirty="0"/>
          </a:p>
          <a:p>
            <a:endParaRPr lang="en-US" dirty="0"/>
          </a:p>
        </p:txBody>
      </p:sp>
    </p:spTree>
    <p:extLst>
      <p:ext uri="{BB962C8B-B14F-4D97-AF65-F5344CB8AC3E}">
        <p14:creationId xmlns:p14="http://schemas.microsoft.com/office/powerpoint/2010/main" val="2996600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a:xfrm>
            <a:off x="609600" y="2438400"/>
            <a:ext cx="7848600" cy="3048001"/>
          </a:xfrm>
        </p:spPr>
        <p:txBody>
          <a:bodyPr/>
          <a:lstStyle/>
          <a:p>
            <a:pPr indent="0">
              <a:buNone/>
            </a:pPr>
            <a:r>
              <a:rPr lang="en-US" b="1" dirty="0" smtClean="0"/>
              <a:t>   State and Local</a:t>
            </a:r>
          </a:p>
          <a:p>
            <a:pPr indent="0" algn="ctr">
              <a:buNone/>
            </a:pPr>
            <a:r>
              <a:rPr lang="en-US" sz="2000" b="1" dirty="0"/>
              <a:t>Texas Education </a:t>
            </a:r>
            <a:r>
              <a:rPr lang="en-US" sz="2000" b="1" dirty="0" smtClean="0"/>
              <a:t>Agency: </a:t>
            </a:r>
            <a:r>
              <a:rPr lang="en-US" sz="1400" u="sng" dirty="0">
                <a:hlinkClick r:id="rId2"/>
              </a:rPr>
              <a:t>http://www.tea.state.tx.us/index.aspx?id=2147495413&amp;menu_id=680&amp;menu_id2=797&amp;cid=2147483656</a:t>
            </a:r>
            <a:endParaRPr lang="en-US" sz="1400" dirty="0"/>
          </a:p>
          <a:p>
            <a:pPr indent="0" algn="ctr">
              <a:buNone/>
            </a:pPr>
            <a:r>
              <a:rPr lang="en-US" sz="2000" b="1" dirty="0"/>
              <a:t>Texas Higher Education </a:t>
            </a:r>
            <a:r>
              <a:rPr lang="en-US" sz="2000" b="1" dirty="0" smtClean="0"/>
              <a:t>Data:</a:t>
            </a:r>
          </a:p>
          <a:p>
            <a:pPr indent="0" algn="ctr">
              <a:buNone/>
            </a:pPr>
            <a:r>
              <a:rPr lang="en-US" dirty="0" smtClean="0"/>
              <a:t> </a:t>
            </a:r>
            <a:r>
              <a:rPr lang="en-US" u="sng" dirty="0">
                <a:hlinkClick r:id="rId3"/>
              </a:rPr>
              <a:t>http://www.txhighereddata.org/</a:t>
            </a:r>
            <a:endParaRPr lang="en-US" dirty="0"/>
          </a:p>
          <a:p>
            <a:pPr indent="0">
              <a:buNone/>
            </a:pPr>
            <a:endParaRPr lang="en-US" dirty="0"/>
          </a:p>
        </p:txBody>
      </p:sp>
    </p:spTree>
    <p:extLst>
      <p:ext uri="{BB962C8B-B14F-4D97-AF65-F5344CB8AC3E}">
        <p14:creationId xmlns:p14="http://schemas.microsoft.com/office/powerpoint/2010/main" val="220951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lnSpcReduction="10000"/>
          </a:bodyPr>
          <a:lstStyle/>
          <a:p>
            <a:r>
              <a:rPr lang="en-US" dirty="0"/>
              <a:t>Texas Schools 2010-11 Academic Excellence Indicator System, </a:t>
            </a:r>
            <a:r>
              <a:rPr lang="en-US" u="sng" dirty="0">
                <a:hlinkClick r:id="rId2"/>
              </a:rPr>
              <a:t>http://ritter.tea.state.tx.us/perfreport/aeis/2011/index.html</a:t>
            </a:r>
            <a:endParaRPr lang="en-US" dirty="0"/>
          </a:p>
          <a:p>
            <a:r>
              <a:rPr lang="en-US" dirty="0"/>
              <a:t>Texas Academic Indicator School Performance Reporting, </a:t>
            </a:r>
            <a:r>
              <a:rPr lang="en-US" u="sng" dirty="0">
                <a:hlinkClick r:id="rId3"/>
              </a:rPr>
              <a:t>http://ritter.tea.state.tx.us/perfreport/aeis/index.html</a:t>
            </a:r>
            <a:endParaRPr lang="en-US" dirty="0"/>
          </a:p>
          <a:p>
            <a:r>
              <a:rPr lang="en-US" dirty="0"/>
              <a:t>Texas Testing and Accountability, </a:t>
            </a:r>
            <a:r>
              <a:rPr lang="en-US" u="sng" dirty="0">
                <a:hlinkClick r:id="rId4"/>
              </a:rPr>
              <a:t>http://www.tea.state.tx.us/index.aspx?id=2147495410&amp;menu_id=660&amp;menu_id2=795&amp;cid=2147483660</a:t>
            </a:r>
            <a:endParaRPr lang="en-US" dirty="0"/>
          </a:p>
          <a:p>
            <a:endParaRPr lang="en-US" dirty="0"/>
          </a:p>
        </p:txBody>
      </p:sp>
    </p:spTree>
    <p:extLst>
      <p:ext uri="{BB962C8B-B14F-4D97-AF65-F5344CB8AC3E}">
        <p14:creationId xmlns:p14="http://schemas.microsoft.com/office/powerpoint/2010/main" val="4269389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Vital Stats</a:t>
            </a:r>
            <a:endParaRPr lang="en-US" dirty="0"/>
          </a:p>
        </p:txBody>
      </p:sp>
      <p:sp>
        <p:nvSpPr>
          <p:cNvPr id="3" name="Content Placeholder 2"/>
          <p:cNvSpPr>
            <a:spLocks noGrp="1"/>
          </p:cNvSpPr>
          <p:nvPr>
            <p:ph idx="1"/>
          </p:nvPr>
        </p:nvSpPr>
        <p:spPr>
          <a:xfrm>
            <a:off x="533400" y="2438400"/>
            <a:ext cx="8077200" cy="3048001"/>
          </a:xfrm>
        </p:spPr>
        <p:txBody>
          <a:bodyPr>
            <a:normAutofit/>
          </a:bodyPr>
          <a:lstStyle/>
          <a:p>
            <a:pPr indent="0" algn="ctr">
              <a:buNone/>
            </a:pPr>
            <a:r>
              <a:rPr lang="en-US" b="1" dirty="0"/>
              <a:t>The Center for Disease Control and </a:t>
            </a:r>
            <a:r>
              <a:rPr lang="en-US" b="1" dirty="0" smtClean="0"/>
              <a:t>Prevention: </a:t>
            </a:r>
            <a:r>
              <a:rPr lang="en-US" u="sng" dirty="0">
                <a:hlinkClick r:id="rId2"/>
              </a:rPr>
              <a:t>http://www.cdc.gov/DataStatistics/</a:t>
            </a:r>
            <a:endParaRPr lang="en-US" dirty="0"/>
          </a:p>
          <a:p>
            <a:pPr indent="0" algn="ctr">
              <a:buNone/>
            </a:pPr>
            <a:r>
              <a:rPr lang="en-US" b="1" dirty="0"/>
              <a:t>The World Health </a:t>
            </a:r>
            <a:r>
              <a:rPr lang="en-US" b="1" dirty="0" smtClean="0"/>
              <a:t>Organization:</a:t>
            </a:r>
          </a:p>
          <a:p>
            <a:pPr indent="0" algn="ctr">
              <a:buNone/>
            </a:pPr>
            <a:r>
              <a:rPr lang="en-US" dirty="0" smtClean="0"/>
              <a:t> </a:t>
            </a:r>
            <a:r>
              <a:rPr lang="en-US" u="sng" dirty="0">
                <a:hlinkClick r:id="rId3"/>
              </a:rPr>
              <a:t>http://www.who.int/research/en/</a:t>
            </a:r>
            <a:endParaRPr lang="en-US" dirty="0"/>
          </a:p>
          <a:p>
            <a:pPr indent="0" algn="ctr">
              <a:buNone/>
            </a:pPr>
            <a:r>
              <a:rPr lang="en-US" b="1" dirty="0"/>
              <a:t>U.S. Department of Health and Human Services, Office of Inspector </a:t>
            </a:r>
            <a:r>
              <a:rPr lang="en-US" b="1" dirty="0" smtClean="0"/>
              <a:t>General: </a:t>
            </a:r>
          </a:p>
          <a:p>
            <a:pPr indent="0" algn="ctr">
              <a:buNone/>
            </a:pPr>
            <a:r>
              <a:rPr lang="en-US" dirty="0" smtClean="0"/>
              <a:t> </a:t>
            </a:r>
            <a:r>
              <a:rPr lang="en-US" u="sng" dirty="0">
                <a:hlinkClick r:id="rId4"/>
              </a:rPr>
              <a:t>http://oig.hhs.gov/reports-and-publications/index.asp</a:t>
            </a:r>
            <a:endParaRPr lang="en-US" dirty="0"/>
          </a:p>
          <a:p>
            <a:endParaRPr lang="en-US" dirty="0"/>
          </a:p>
        </p:txBody>
      </p:sp>
    </p:spTree>
    <p:extLst>
      <p:ext uri="{BB962C8B-B14F-4D97-AF65-F5344CB8AC3E}">
        <p14:creationId xmlns:p14="http://schemas.microsoft.com/office/powerpoint/2010/main" val="214005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&amp; Vital Stats</a:t>
            </a:r>
            <a:endParaRPr lang="en-US" dirty="0"/>
          </a:p>
        </p:txBody>
      </p:sp>
      <p:sp>
        <p:nvSpPr>
          <p:cNvPr id="3" name="Content Placeholder 2"/>
          <p:cNvSpPr>
            <a:spLocks noGrp="1"/>
          </p:cNvSpPr>
          <p:nvPr>
            <p:ph idx="1"/>
          </p:nvPr>
        </p:nvSpPr>
        <p:spPr>
          <a:xfrm>
            <a:off x="838200" y="2438400"/>
            <a:ext cx="7391400" cy="3048001"/>
          </a:xfrm>
        </p:spPr>
        <p:txBody>
          <a:bodyPr>
            <a:normAutofit/>
          </a:bodyPr>
          <a:lstStyle/>
          <a:p>
            <a:pPr indent="0" algn="ctr">
              <a:buNone/>
            </a:pPr>
            <a:r>
              <a:rPr lang="en-US" sz="2000" b="1" dirty="0"/>
              <a:t>Global Health.gov:  </a:t>
            </a:r>
            <a:endParaRPr lang="en-US" sz="2000" b="1" dirty="0" smtClean="0"/>
          </a:p>
          <a:p>
            <a:pPr indent="0" algn="ctr">
              <a:buNone/>
            </a:pPr>
            <a:r>
              <a:rPr lang="en-US" sz="1600" u="sng" dirty="0" smtClean="0">
                <a:hlinkClick r:id="rId2"/>
              </a:rPr>
              <a:t>http</a:t>
            </a:r>
            <a:r>
              <a:rPr lang="en-US" sz="1600" u="sng" dirty="0">
                <a:hlinkClick r:id="rId2"/>
              </a:rPr>
              <a:t>://</a:t>
            </a:r>
            <a:r>
              <a:rPr lang="en-US" sz="1600" u="sng" dirty="0" smtClean="0">
                <a:hlinkClick r:id="rId2"/>
              </a:rPr>
              <a:t>www.globalhealth.gov/global-health-topics/communicable-diseases/index.html</a:t>
            </a:r>
            <a:endParaRPr lang="en-US" sz="1600" dirty="0" smtClean="0"/>
          </a:p>
          <a:p>
            <a:pPr indent="0" algn="ctr">
              <a:buNone/>
            </a:pPr>
            <a:r>
              <a:rPr lang="en-US" sz="2000" b="1" dirty="0" smtClean="0"/>
              <a:t>Texas </a:t>
            </a:r>
            <a:r>
              <a:rPr lang="en-US" sz="2000" b="1" dirty="0"/>
              <a:t>Health and Human Services Commission </a:t>
            </a:r>
            <a:r>
              <a:rPr lang="en-US" sz="2000" b="1" dirty="0" smtClean="0"/>
              <a:t>Statistics:</a:t>
            </a:r>
          </a:p>
          <a:p>
            <a:pPr indent="0" algn="ctr">
              <a:buNone/>
            </a:pPr>
            <a:r>
              <a:rPr lang="en-US" sz="2000" u="sng" dirty="0" smtClean="0">
                <a:hlinkClick r:id="rId3"/>
              </a:rPr>
              <a:t>http</a:t>
            </a:r>
            <a:r>
              <a:rPr lang="en-US" sz="2000" u="sng" dirty="0">
                <a:hlinkClick r:id="rId3"/>
              </a:rPr>
              <a:t>://www.hhsc.state.tx.us/research/index.shtml</a:t>
            </a:r>
            <a:endParaRPr lang="en-US" sz="2000" dirty="0"/>
          </a:p>
          <a:p>
            <a:endParaRPr lang="en-US" dirty="0"/>
          </a:p>
        </p:txBody>
      </p:sp>
    </p:spTree>
    <p:extLst>
      <p:ext uri="{BB962C8B-B14F-4D97-AF65-F5344CB8AC3E}">
        <p14:creationId xmlns:p14="http://schemas.microsoft.com/office/powerpoint/2010/main" val="2871605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spcBef>
                <a:spcPts val="0"/>
              </a:spcBef>
            </a:pPr>
            <a:r>
              <a:rPr lang="en-US" sz="4000" dirty="0" smtClean="0"/>
              <a:t>Develop Strategies for conducting     </a:t>
            </a:r>
          </a:p>
          <a:p>
            <a:pPr indent="0">
              <a:lnSpc>
                <a:spcPct val="110000"/>
              </a:lnSpc>
              <a:spcBef>
                <a:spcPts val="0"/>
              </a:spcBef>
              <a:buNone/>
            </a:pPr>
            <a:r>
              <a:rPr lang="en-US" sz="4000" dirty="0" smtClean="0"/>
              <a:t>    statistical research</a:t>
            </a:r>
          </a:p>
          <a:p>
            <a:r>
              <a:rPr lang="en-US" sz="4000" dirty="0" smtClean="0"/>
              <a:t>Identify government e-resources</a:t>
            </a:r>
          </a:p>
          <a:p>
            <a:endParaRPr lang="en-US" dirty="0"/>
          </a:p>
        </p:txBody>
      </p:sp>
    </p:spTree>
    <p:extLst>
      <p:ext uri="{BB962C8B-B14F-4D97-AF65-F5344CB8AC3E}">
        <p14:creationId xmlns:p14="http://schemas.microsoft.com/office/powerpoint/2010/main" val="2482407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Site </a:t>
            </a:r>
            <a:endParaRPr lang="en-US" dirty="0"/>
          </a:p>
        </p:txBody>
      </p:sp>
      <p:sp>
        <p:nvSpPr>
          <p:cNvPr id="3" name="Content Placeholder 2"/>
          <p:cNvSpPr>
            <a:spLocks noGrp="1"/>
          </p:cNvSpPr>
          <p:nvPr>
            <p:ph idx="1"/>
          </p:nvPr>
        </p:nvSpPr>
        <p:spPr/>
        <p:txBody>
          <a:bodyPr/>
          <a:lstStyle/>
          <a:p>
            <a:pPr indent="0" algn="ctr">
              <a:buNone/>
            </a:pPr>
            <a:r>
              <a:rPr lang="en-US" sz="2400" b="1" dirty="0" smtClean="0"/>
              <a:t>Statistical Sites on the World Wide Web:</a:t>
            </a:r>
          </a:p>
          <a:p>
            <a:pPr indent="0" algn="ctr">
              <a:buNone/>
            </a:pPr>
            <a:r>
              <a:rPr lang="en-US" u="sng" dirty="0" smtClean="0">
                <a:hlinkClick r:id="rId2"/>
              </a:rPr>
              <a:t>http</a:t>
            </a:r>
            <a:r>
              <a:rPr lang="en-US" u="sng" dirty="0">
                <a:hlinkClick r:id="rId2"/>
              </a:rPr>
              <a:t>://www.bls.gov/bls/other.htm</a:t>
            </a:r>
            <a:endParaRPr lang="en-US" dirty="0"/>
          </a:p>
          <a:p>
            <a:pPr indent="0">
              <a:buNone/>
            </a:pPr>
            <a:endParaRPr lang="en-US" dirty="0"/>
          </a:p>
        </p:txBody>
      </p:sp>
    </p:spTree>
    <p:extLst>
      <p:ext uri="{BB962C8B-B14F-4D97-AF65-F5344CB8AC3E}">
        <p14:creationId xmlns:p14="http://schemas.microsoft.com/office/powerpoint/2010/main" val="3633463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TMSL E-Resources</a:t>
            </a:r>
            <a:endParaRPr lang="en-US" dirty="0"/>
          </a:p>
        </p:txBody>
      </p:sp>
      <p:sp>
        <p:nvSpPr>
          <p:cNvPr id="3" name="Content Placeholder 2"/>
          <p:cNvSpPr>
            <a:spLocks noGrp="1"/>
          </p:cNvSpPr>
          <p:nvPr>
            <p:ph idx="1"/>
          </p:nvPr>
        </p:nvSpPr>
        <p:spPr/>
        <p:txBody>
          <a:bodyPr>
            <a:normAutofit fontScale="77500" lnSpcReduction="20000"/>
          </a:bodyPr>
          <a:lstStyle/>
          <a:p>
            <a:pPr indent="0" algn="ctr">
              <a:buNone/>
            </a:pPr>
            <a:r>
              <a:rPr lang="en-US" sz="2400" dirty="0" smtClean="0"/>
              <a:t>ALEX:</a:t>
            </a:r>
          </a:p>
          <a:p>
            <a:pPr indent="0" algn="ctr">
              <a:buNone/>
            </a:pPr>
            <a:r>
              <a:rPr lang="en-US" dirty="0" smtClean="0"/>
              <a:t> </a:t>
            </a:r>
            <a:r>
              <a:rPr lang="en-US" u="sng" dirty="0">
                <a:hlinkClick r:id="rId2"/>
              </a:rPr>
              <a:t>http://texsl-mt.iii.com/iii/encore/home?lang=eng</a:t>
            </a:r>
            <a:endParaRPr lang="en-US" dirty="0"/>
          </a:p>
          <a:p>
            <a:pPr indent="0" algn="ctr">
              <a:buNone/>
            </a:pPr>
            <a:r>
              <a:rPr lang="en-US" sz="2400" dirty="0"/>
              <a:t>Electronic Resources (</a:t>
            </a:r>
            <a:r>
              <a:rPr lang="en-US" sz="2400" dirty="0">
                <a:solidFill>
                  <a:srgbClr val="FF0000"/>
                </a:solidFill>
              </a:rPr>
              <a:t>TMSL </a:t>
            </a:r>
            <a:r>
              <a:rPr lang="en-US" sz="2400" dirty="0" smtClean="0">
                <a:solidFill>
                  <a:srgbClr val="FF0000"/>
                </a:solidFill>
              </a:rPr>
              <a:t>Campus/Remote Access</a:t>
            </a:r>
            <a:r>
              <a:rPr lang="en-US" dirty="0" smtClean="0"/>
              <a:t>): </a:t>
            </a:r>
            <a:r>
              <a:rPr lang="en-US" u="sng" dirty="0">
                <a:hlinkClick r:id="rId3"/>
              </a:rPr>
              <a:t>http://www.tsulaw.edu/library/databases.html</a:t>
            </a:r>
            <a:endParaRPr lang="en-US" dirty="0"/>
          </a:p>
          <a:p>
            <a:pPr indent="0" algn="ctr">
              <a:buNone/>
            </a:pPr>
            <a:r>
              <a:rPr lang="en-US" sz="2400" dirty="0"/>
              <a:t>TMSL Internet </a:t>
            </a:r>
            <a:r>
              <a:rPr lang="en-US" sz="2400" dirty="0" smtClean="0"/>
              <a:t>Resources:</a:t>
            </a:r>
          </a:p>
          <a:p>
            <a:pPr indent="0" algn="ctr">
              <a:buNone/>
            </a:pPr>
            <a:r>
              <a:rPr lang="en-US" dirty="0" smtClean="0"/>
              <a:t> </a:t>
            </a:r>
            <a:r>
              <a:rPr lang="en-US" u="sng" dirty="0">
                <a:hlinkClick r:id="rId4"/>
              </a:rPr>
              <a:t>http://www.tsulaw.edu/library/governdoc/index.html</a:t>
            </a:r>
            <a:endParaRPr lang="en-US" dirty="0"/>
          </a:p>
          <a:p>
            <a:pPr indent="0" algn="ctr">
              <a:buNone/>
            </a:pPr>
            <a:r>
              <a:rPr lang="en-US" sz="2600" dirty="0"/>
              <a:t>International </a:t>
            </a:r>
            <a:r>
              <a:rPr lang="en-US" sz="2600" dirty="0" smtClean="0"/>
              <a:t>Statistics:</a:t>
            </a:r>
          </a:p>
          <a:p>
            <a:pPr indent="0" algn="ctr">
              <a:buNone/>
            </a:pPr>
            <a:r>
              <a:rPr lang="en-US" dirty="0" smtClean="0"/>
              <a:t> </a:t>
            </a:r>
            <a:r>
              <a:rPr lang="en-US" u="sng" dirty="0">
                <a:hlinkClick r:id="rId5"/>
              </a:rPr>
              <a:t>https://www.cia.gov/library/publications/the-world-factbook/index.html</a:t>
            </a:r>
            <a:endParaRPr lang="en-US" dirty="0"/>
          </a:p>
          <a:p>
            <a:pPr algn="ctr"/>
            <a:endParaRPr lang="en-US" dirty="0"/>
          </a:p>
        </p:txBody>
      </p:sp>
    </p:spTree>
    <p:extLst>
      <p:ext uri="{BB962C8B-B14F-4D97-AF65-F5344CB8AC3E}">
        <p14:creationId xmlns:p14="http://schemas.microsoft.com/office/powerpoint/2010/main" val="3631037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 Resources</a:t>
            </a:r>
            <a:endParaRPr lang="en-US" dirty="0"/>
          </a:p>
        </p:txBody>
      </p:sp>
      <p:sp>
        <p:nvSpPr>
          <p:cNvPr id="3" name="Content Placeholder 2"/>
          <p:cNvSpPr>
            <a:spLocks noGrp="1"/>
          </p:cNvSpPr>
          <p:nvPr>
            <p:ph idx="1"/>
          </p:nvPr>
        </p:nvSpPr>
        <p:spPr>
          <a:xfrm>
            <a:off x="762000" y="2438400"/>
            <a:ext cx="7620000" cy="3048001"/>
          </a:xfrm>
        </p:spPr>
        <p:txBody>
          <a:bodyPr>
            <a:normAutofit/>
          </a:bodyPr>
          <a:lstStyle/>
          <a:p>
            <a:pPr indent="0">
              <a:buNone/>
            </a:pPr>
            <a:endParaRPr lang="en-US" dirty="0" smtClean="0">
              <a:hlinkClick r:id="rId2"/>
            </a:endParaRPr>
          </a:p>
          <a:p>
            <a:pPr indent="0" algn="ctr">
              <a:buNone/>
            </a:pPr>
            <a:r>
              <a:rPr lang="en-US" sz="2000" dirty="0" smtClean="0"/>
              <a:t>Electronic Databases A-Z:</a:t>
            </a:r>
          </a:p>
          <a:p>
            <a:pPr indent="0" algn="ctr">
              <a:buNone/>
            </a:pPr>
            <a:r>
              <a:rPr lang="en-US" dirty="0">
                <a:hlinkClick r:id="rId2"/>
              </a:rPr>
              <a:t>http://</a:t>
            </a:r>
            <a:r>
              <a:rPr lang="en-US" dirty="0" smtClean="0">
                <a:hlinkClick r:id="rId2"/>
              </a:rPr>
              <a:t>www.tsu.edu/academics/Robert_J_Terry_Library/ElectronicDatabases.php</a:t>
            </a:r>
            <a:endParaRPr lang="en-US" dirty="0" smtClean="0"/>
          </a:p>
          <a:p>
            <a:pPr indent="0">
              <a:buNone/>
            </a:pPr>
            <a:endParaRPr lang="en-US" dirty="0"/>
          </a:p>
        </p:txBody>
      </p:sp>
    </p:spTree>
    <p:extLst>
      <p:ext uri="{BB962C8B-B14F-4D97-AF65-F5344CB8AC3E}">
        <p14:creationId xmlns:p14="http://schemas.microsoft.com/office/powerpoint/2010/main" val="186326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TeXShare Card</a:t>
            </a:r>
            <a:endParaRPr lang="en-US" dirty="0"/>
          </a:p>
        </p:txBody>
      </p:sp>
      <p:sp>
        <p:nvSpPr>
          <p:cNvPr id="3" name="Content Placeholder 2"/>
          <p:cNvSpPr>
            <a:spLocks noGrp="1"/>
          </p:cNvSpPr>
          <p:nvPr>
            <p:ph idx="1"/>
          </p:nvPr>
        </p:nvSpPr>
        <p:spPr/>
        <p:txBody>
          <a:bodyPr/>
          <a:lstStyle/>
          <a:p>
            <a:r>
              <a:rPr lang="en-US" b="1" dirty="0" smtClean="0"/>
              <a:t>A </a:t>
            </a:r>
            <a:r>
              <a:rPr lang="en-US" b="1" dirty="0" err="1" smtClean="0"/>
              <a:t>TexShare</a:t>
            </a:r>
            <a:r>
              <a:rPr lang="en-US" b="1" dirty="0" smtClean="0"/>
              <a:t> </a:t>
            </a:r>
            <a:r>
              <a:rPr lang="en-US" b="1" dirty="0"/>
              <a:t>Card provides you with borrowing privileges from more than 500 participating libraries across the state. </a:t>
            </a:r>
            <a:endParaRPr lang="en-US" dirty="0"/>
          </a:p>
          <a:p>
            <a:r>
              <a:rPr lang="en-US" dirty="0"/>
              <a:t>If you’re a registered patron of a participating library, you may request a TexShare Card from your home library. You must be a patron in good standing and have demonstrated compliance with your library’s existing borrowing policies.</a:t>
            </a:r>
          </a:p>
          <a:p>
            <a:endParaRPr lang="en-US" dirty="0"/>
          </a:p>
        </p:txBody>
      </p:sp>
    </p:spTree>
    <p:extLst>
      <p:ext uri="{BB962C8B-B14F-4D97-AF65-F5344CB8AC3E}">
        <p14:creationId xmlns:p14="http://schemas.microsoft.com/office/powerpoint/2010/main" val="2036982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TRAIL</a:t>
            </a:r>
            <a:endParaRPr lang="en-US" dirty="0"/>
          </a:p>
        </p:txBody>
      </p:sp>
      <p:sp>
        <p:nvSpPr>
          <p:cNvPr id="3" name="Content Placeholder 2"/>
          <p:cNvSpPr>
            <a:spLocks noGrp="1"/>
          </p:cNvSpPr>
          <p:nvPr>
            <p:ph idx="1"/>
          </p:nvPr>
        </p:nvSpPr>
        <p:spPr>
          <a:xfrm>
            <a:off x="762000" y="2438400"/>
            <a:ext cx="7696200" cy="3048001"/>
          </a:xfrm>
        </p:spPr>
        <p:txBody>
          <a:bodyPr>
            <a:normAutofit fontScale="92500"/>
          </a:bodyPr>
          <a:lstStyle/>
          <a:p>
            <a:pPr indent="0">
              <a:buNone/>
            </a:pPr>
            <a:r>
              <a:rPr lang="en-US" sz="2400" dirty="0"/>
              <a:t>The Texas Records and Information Locator (TRAIL) service provides access to Texas state government information contained in electronic publications. TRAIL facilitates ready access to the information for Texas citizens and other users</a:t>
            </a:r>
            <a:r>
              <a:rPr lang="en-US" sz="2400" dirty="0" smtClean="0"/>
              <a:t>.</a:t>
            </a:r>
            <a:r>
              <a:rPr lang="en-US" sz="2400" dirty="0"/>
              <a:t/>
            </a:r>
            <a:br>
              <a:rPr lang="en-US" sz="2400" dirty="0"/>
            </a:br>
            <a:r>
              <a:rPr lang="en-US" sz="2400" dirty="0" smtClean="0"/>
              <a:t>                        </a:t>
            </a:r>
            <a:r>
              <a:rPr lang="en-US" b="1" dirty="0" smtClean="0"/>
              <a:t>TRAIL</a:t>
            </a:r>
            <a:r>
              <a:rPr lang="en-US" b="1" dirty="0"/>
              <a:t>, List of Texas State </a:t>
            </a:r>
            <a:r>
              <a:rPr lang="en-US" b="1" dirty="0" smtClean="0"/>
              <a:t>Agencies</a:t>
            </a:r>
            <a:r>
              <a:rPr lang="en-US" dirty="0" smtClean="0"/>
              <a:t>:</a:t>
            </a:r>
          </a:p>
          <a:p>
            <a:pPr indent="0" algn="ctr">
              <a:buNone/>
            </a:pPr>
            <a:r>
              <a:rPr lang="en-US" u="sng" dirty="0" smtClean="0">
                <a:hlinkClick r:id="rId2"/>
              </a:rPr>
              <a:t>https</a:t>
            </a:r>
            <a:r>
              <a:rPr lang="en-US" u="sng" dirty="0">
                <a:hlinkClick r:id="rId2"/>
              </a:rPr>
              <a:t>://www.tsl.state.tx.us/apps/lrs/agencies/index.html</a:t>
            </a:r>
            <a:endParaRPr lang="en-US" dirty="0"/>
          </a:p>
          <a:p>
            <a:endParaRPr lang="en-US" dirty="0"/>
          </a:p>
        </p:txBody>
      </p:sp>
    </p:spTree>
    <p:extLst>
      <p:ext uri="{BB962C8B-B14F-4D97-AF65-F5344CB8AC3E}">
        <p14:creationId xmlns:p14="http://schemas.microsoft.com/office/powerpoint/2010/main" val="1115858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7086600" cy="838200"/>
          </a:xfrm>
        </p:spPr>
        <p:txBody>
          <a:bodyPr>
            <a:normAutofit fontScale="90000"/>
          </a:bodyPr>
          <a:lstStyle/>
          <a:p>
            <a:r>
              <a:rPr lang="en-US" dirty="0" smtClean="0"/>
              <a:t>Public Library Resources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Houston </a:t>
            </a:r>
            <a:r>
              <a:rPr lang="en-US" dirty="0"/>
              <a:t>Public Library </a:t>
            </a:r>
            <a:r>
              <a:rPr lang="en-US" dirty="0">
                <a:hlinkClick r:id="rId2"/>
              </a:rPr>
              <a:t>http://</a:t>
            </a:r>
            <a:r>
              <a:rPr lang="en-US" dirty="0" smtClean="0">
                <a:hlinkClick r:id="rId2"/>
              </a:rPr>
              <a:t>www.houstonlibrary.org/home</a:t>
            </a:r>
            <a:endParaRPr lang="en-US" dirty="0" smtClean="0"/>
          </a:p>
          <a:p>
            <a:pPr indent="0">
              <a:buNone/>
            </a:pPr>
            <a:r>
              <a:rPr lang="en-US" dirty="0"/>
              <a:t> </a:t>
            </a:r>
            <a:endParaRPr lang="en-US" dirty="0" smtClean="0"/>
          </a:p>
          <a:p>
            <a:r>
              <a:rPr lang="en-US" dirty="0" smtClean="0"/>
              <a:t>Harris County </a:t>
            </a:r>
            <a:r>
              <a:rPr lang="en-US" dirty="0"/>
              <a:t>Public Library </a:t>
            </a:r>
            <a:r>
              <a:rPr lang="en-US" dirty="0">
                <a:hlinkClick r:id="rId3"/>
              </a:rPr>
              <a:t>http://www.hcpl.net</a:t>
            </a:r>
            <a:r>
              <a:rPr lang="en-US" dirty="0" smtClean="0">
                <a:hlinkClick r:id="rId3"/>
              </a:rPr>
              <a:t>/</a:t>
            </a:r>
            <a:endParaRPr lang="en-US" dirty="0" smtClean="0"/>
          </a:p>
          <a:p>
            <a:pPr indent="0">
              <a:buNone/>
            </a:pPr>
            <a:endParaRPr lang="en-US" dirty="0" smtClean="0"/>
          </a:p>
          <a:p>
            <a:r>
              <a:rPr lang="en-US" dirty="0" smtClean="0"/>
              <a:t>Fort Bend </a:t>
            </a:r>
            <a:r>
              <a:rPr lang="en-US" dirty="0"/>
              <a:t>County Library </a:t>
            </a:r>
            <a:r>
              <a:rPr lang="en-US" dirty="0">
                <a:hlinkClick r:id="rId4"/>
              </a:rPr>
              <a:t>http://www.fortbend.lib.tx.us</a:t>
            </a:r>
            <a:r>
              <a:rPr lang="en-US" dirty="0" smtClean="0">
                <a:hlinkClick r:id="rId4"/>
              </a:rPr>
              <a:t>/</a:t>
            </a:r>
            <a:endParaRPr lang="en-US" dirty="0" smtClean="0"/>
          </a:p>
          <a:p>
            <a:pPr indent="0">
              <a:buNone/>
            </a:pPr>
            <a:endParaRPr lang="en-US" dirty="0" smtClean="0"/>
          </a:p>
          <a:p>
            <a:r>
              <a:rPr lang="en-US" dirty="0" smtClean="0"/>
              <a:t>Texas State Library and </a:t>
            </a:r>
            <a:r>
              <a:rPr lang="en-US" dirty="0"/>
              <a:t>Archives Commission </a:t>
            </a:r>
            <a:r>
              <a:rPr lang="en-US" dirty="0">
                <a:hlinkClick r:id="rId5"/>
              </a:rPr>
              <a:t>https://www.tsl.state.tx.us</a:t>
            </a:r>
            <a:r>
              <a:rPr lang="en-US" dirty="0" smtClean="0">
                <a:hlinkClick r:id="rId5"/>
              </a:rPr>
              <a:t>/</a:t>
            </a:r>
            <a:endParaRPr lang="en-US" dirty="0" smtClean="0"/>
          </a:p>
          <a:p>
            <a:endParaRPr lang="en-US" dirty="0" smtClean="0"/>
          </a:p>
          <a:p>
            <a:r>
              <a:rPr lang="en-US" dirty="0" smtClean="0"/>
              <a:t>Legislative Reference Library </a:t>
            </a:r>
            <a:r>
              <a:rPr lang="en-US" dirty="0"/>
              <a:t>of Texas </a:t>
            </a:r>
            <a:r>
              <a:rPr lang="en-US" dirty="0">
                <a:hlinkClick r:id="rId6"/>
              </a:rPr>
              <a:t>http://</a:t>
            </a:r>
            <a:r>
              <a:rPr lang="en-US" dirty="0" smtClean="0">
                <a:hlinkClick r:id="rId6"/>
              </a:rPr>
              <a:t>www.lrl.state.tx.us/index.cfm</a:t>
            </a:r>
            <a:endParaRPr lang="en-US" dirty="0" smtClean="0"/>
          </a:p>
          <a:p>
            <a:endParaRPr lang="en-US" dirty="0" smtClean="0"/>
          </a:p>
        </p:txBody>
      </p:sp>
    </p:spTree>
    <p:extLst>
      <p:ext uri="{BB962C8B-B14F-4D97-AF65-F5344CB8AC3E}">
        <p14:creationId xmlns:p14="http://schemas.microsoft.com/office/powerpoint/2010/main" val="731048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76450" y="2952750"/>
            <a:ext cx="1714500" cy="2095500"/>
          </a:xfr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Questions</a:t>
            </a:r>
            <a:endParaRPr lang="en-US" dirty="0"/>
          </a:p>
        </p:txBody>
      </p:sp>
      <p:sp>
        <p:nvSpPr>
          <p:cNvPr id="7" name="Content Placeholder 6"/>
          <p:cNvSpPr>
            <a:spLocks noGrp="1"/>
          </p:cNvSpPr>
          <p:nvPr>
            <p:ph sz="quarter" idx="14"/>
          </p:nvPr>
        </p:nvSpPr>
        <p:spPr>
          <a:xfrm>
            <a:off x="4648200" y="3124200"/>
            <a:ext cx="3124200" cy="1676400"/>
          </a:xfrm>
        </p:spPr>
        <p:txBody>
          <a:bodyPr/>
          <a:lstStyle/>
          <a:p>
            <a:pPr indent="0">
              <a:buNone/>
            </a:pPr>
            <a:r>
              <a:rPr lang="en-US" dirty="0" smtClean="0"/>
              <a:t>Thurgood Marshall School of Law Library Reference Desk:</a:t>
            </a:r>
          </a:p>
          <a:p>
            <a:pPr indent="0">
              <a:buNone/>
            </a:pPr>
            <a:r>
              <a:rPr lang="en-US" dirty="0" smtClean="0"/>
              <a:t>713-313-1108</a:t>
            </a:r>
          </a:p>
          <a:p>
            <a:pPr indent="0">
              <a:buNone/>
            </a:pPr>
            <a:endParaRPr lang="en-US" dirty="0"/>
          </a:p>
        </p:txBody>
      </p:sp>
    </p:spTree>
    <p:extLst>
      <p:ext uri="{BB962C8B-B14F-4D97-AF65-F5344CB8AC3E}">
        <p14:creationId xmlns:p14="http://schemas.microsoft.com/office/powerpoint/2010/main" val="2841559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Strategizing Statistical Research</a:t>
            </a:r>
            <a:endParaRPr lang="en-US" sz="4000" dirty="0"/>
          </a:p>
        </p:txBody>
      </p:sp>
      <p:sp>
        <p:nvSpPr>
          <p:cNvPr id="4" name="Subtitle 3"/>
          <p:cNvSpPr>
            <a:spLocks noGrp="1"/>
          </p:cNvSpPr>
          <p:nvPr>
            <p:ph type="subTitle" idx="1"/>
          </p:nvPr>
        </p:nvSpPr>
        <p:spPr>
          <a:xfrm>
            <a:off x="1066800" y="3429000"/>
            <a:ext cx="6400800" cy="762000"/>
          </a:xfrm>
        </p:spPr>
        <p:txBody>
          <a:bodyPr>
            <a:normAutofit fontScale="92500" lnSpcReduction="20000"/>
          </a:bodyPr>
          <a:lstStyle/>
          <a:p>
            <a:pPr>
              <a:lnSpc>
                <a:spcPct val="100000"/>
              </a:lnSpc>
              <a:spcBef>
                <a:spcPts val="0"/>
              </a:spcBef>
            </a:pPr>
            <a:r>
              <a:rPr lang="en-US" sz="5400" b="1" dirty="0" smtClean="0"/>
              <a:t>Identify &amp; Locate</a:t>
            </a:r>
          </a:p>
          <a:p>
            <a:endParaRPr lang="en-US" dirty="0"/>
          </a:p>
        </p:txBody>
      </p:sp>
    </p:spTree>
    <p:extLst>
      <p:ext uri="{BB962C8B-B14F-4D97-AF65-F5344CB8AC3E}">
        <p14:creationId xmlns:p14="http://schemas.microsoft.com/office/powerpoint/2010/main" val="42795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&amp; Locate</a:t>
            </a:r>
            <a:endParaRPr lang="en-US" dirty="0"/>
          </a:p>
        </p:txBody>
      </p:sp>
      <p:sp>
        <p:nvSpPr>
          <p:cNvPr id="3" name="Content Placeholder 2"/>
          <p:cNvSpPr>
            <a:spLocks noGrp="1"/>
          </p:cNvSpPr>
          <p:nvPr>
            <p:ph idx="1"/>
          </p:nvPr>
        </p:nvSpPr>
        <p:spPr/>
        <p:txBody>
          <a:bodyPr>
            <a:normAutofit/>
          </a:bodyPr>
          <a:lstStyle/>
          <a:p>
            <a:r>
              <a:rPr lang="en-US" sz="2400" dirty="0" smtClean="0"/>
              <a:t>Identify the topic statistics are needed for</a:t>
            </a:r>
          </a:p>
          <a:p>
            <a:pPr>
              <a:lnSpc>
                <a:spcPct val="110000"/>
              </a:lnSpc>
              <a:spcBef>
                <a:spcPts val="0"/>
              </a:spcBef>
            </a:pPr>
            <a:r>
              <a:rPr lang="en-US" sz="2400" dirty="0" smtClean="0"/>
              <a:t>Identify the governmental agency related to your     </a:t>
            </a:r>
          </a:p>
          <a:p>
            <a:pPr indent="0">
              <a:lnSpc>
                <a:spcPct val="110000"/>
              </a:lnSpc>
              <a:spcBef>
                <a:spcPts val="0"/>
              </a:spcBef>
              <a:buNone/>
            </a:pPr>
            <a:r>
              <a:rPr lang="en-US" sz="2400" dirty="0"/>
              <a:t> </a:t>
            </a:r>
            <a:r>
              <a:rPr lang="en-US" sz="2400" dirty="0" smtClean="0"/>
              <a:t>   area of need</a:t>
            </a:r>
          </a:p>
          <a:p>
            <a:r>
              <a:rPr lang="en-US" sz="2400" dirty="0" smtClean="0"/>
              <a:t>Locate the agencies website</a:t>
            </a:r>
          </a:p>
          <a:p>
            <a:r>
              <a:rPr lang="en-US" sz="2400" dirty="0" smtClean="0"/>
              <a:t>Locate the Statistics</a:t>
            </a:r>
          </a:p>
          <a:p>
            <a:pPr indent="0">
              <a:buNone/>
            </a:pPr>
            <a:endParaRPr lang="en-US" dirty="0"/>
          </a:p>
        </p:txBody>
      </p:sp>
    </p:spTree>
    <p:extLst>
      <p:ext uri="{BB962C8B-B14F-4D97-AF65-F5344CB8AC3E}">
        <p14:creationId xmlns:p14="http://schemas.microsoft.com/office/powerpoint/2010/main" val="2277900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Topics</a:t>
            </a:r>
            <a:endParaRPr lang="en-US" dirty="0"/>
          </a:p>
        </p:txBody>
      </p:sp>
      <p:sp>
        <p:nvSpPr>
          <p:cNvPr id="3" name="Content Placeholder 2"/>
          <p:cNvSpPr>
            <a:spLocks noGrp="1"/>
          </p:cNvSpPr>
          <p:nvPr>
            <p:ph idx="1"/>
          </p:nvPr>
        </p:nvSpPr>
        <p:spPr/>
        <p:txBody>
          <a:bodyPr/>
          <a:lstStyle/>
          <a:p>
            <a:r>
              <a:rPr lang="en-US" dirty="0" smtClean="0"/>
              <a:t>Criminal Justice</a:t>
            </a:r>
          </a:p>
          <a:p>
            <a:r>
              <a:rPr lang="en-US" dirty="0" smtClean="0"/>
              <a:t>Demographics, Population &amp; Housing</a:t>
            </a:r>
          </a:p>
          <a:p>
            <a:r>
              <a:rPr lang="en-US" dirty="0" smtClean="0"/>
              <a:t>Economics</a:t>
            </a:r>
          </a:p>
          <a:p>
            <a:r>
              <a:rPr lang="en-US" dirty="0" smtClean="0"/>
              <a:t>Education</a:t>
            </a:r>
          </a:p>
          <a:p>
            <a:pPr marL="285750" indent="-285750"/>
            <a:r>
              <a:rPr lang="en-US" dirty="0"/>
              <a:t>Health&amp; Vital Statistics</a:t>
            </a:r>
          </a:p>
          <a:p>
            <a:pPr indent="0">
              <a:buNone/>
            </a:pPr>
            <a:endParaRPr lang="en-US" dirty="0"/>
          </a:p>
        </p:txBody>
      </p:sp>
    </p:spTree>
    <p:extLst>
      <p:ext uri="{BB962C8B-B14F-4D97-AF65-F5344CB8AC3E}">
        <p14:creationId xmlns:p14="http://schemas.microsoft.com/office/powerpoint/2010/main" val="5071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Statistics</a:t>
            </a:r>
            <a:endParaRPr lang="en-US" dirty="0"/>
          </a:p>
        </p:txBody>
      </p:sp>
      <p:sp>
        <p:nvSpPr>
          <p:cNvPr id="3" name="Content Placeholder 2"/>
          <p:cNvSpPr>
            <a:spLocks noGrp="1"/>
          </p:cNvSpPr>
          <p:nvPr>
            <p:ph idx="1"/>
          </p:nvPr>
        </p:nvSpPr>
        <p:spPr/>
        <p:txBody>
          <a:bodyPr>
            <a:normAutofit/>
          </a:bodyPr>
          <a:lstStyle/>
          <a:p>
            <a:r>
              <a:rPr lang="en-US" dirty="0" smtClean="0"/>
              <a:t>Where?</a:t>
            </a:r>
          </a:p>
          <a:p>
            <a:r>
              <a:rPr lang="en-US" dirty="0" smtClean="0"/>
              <a:t>How?</a:t>
            </a:r>
          </a:p>
          <a:p>
            <a:r>
              <a:rPr lang="en-US" dirty="0" smtClean="0"/>
              <a:t>What type of </a:t>
            </a:r>
            <a:r>
              <a:rPr lang="en-US" dirty="0"/>
              <a:t>a</a:t>
            </a:r>
            <a:r>
              <a:rPr lang="en-US" dirty="0" smtClean="0"/>
              <a:t>ccess?</a:t>
            </a:r>
          </a:p>
          <a:p>
            <a:r>
              <a:rPr lang="en-US" dirty="0" smtClean="0"/>
              <a:t>Bibliographies </a:t>
            </a:r>
          </a:p>
          <a:p>
            <a:r>
              <a:rPr lang="en-US" dirty="0" smtClean="0"/>
              <a:t>Related Reports</a:t>
            </a:r>
            <a:endParaRPr lang="en-US" dirty="0"/>
          </a:p>
        </p:txBody>
      </p:sp>
    </p:spTree>
    <p:extLst>
      <p:ext uri="{BB962C8B-B14F-4D97-AF65-F5344CB8AC3E}">
        <p14:creationId xmlns:p14="http://schemas.microsoft.com/office/powerpoint/2010/main" val="1428855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a:t>
            </a:r>
            <a:endParaRPr lang="en-US" dirty="0"/>
          </a:p>
        </p:txBody>
      </p:sp>
      <p:sp>
        <p:nvSpPr>
          <p:cNvPr id="3" name="Content Placeholder 2"/>
          <p:cNvSpPr>
            <a:spLocks noGrp="1"/>
          </p:cNvSpPr>
          <p:nvPr>
            <p:ph idx="1"/>
          </p:nvPr>
        </p:nvSpPr>
        <p:spPr/>
        <p:txBody>
          <a:bodyPr>
            <a:normAutofit/>
          </a:bodyPr>
          <a:lstStyle/>
          <a:p>
            <a:pPr indent="0" algn="ctr">
              <a:lnSpc>
                <a:spcPct val="100000"/>
              </a:lnSpc>
              <a:spcBef>
                <a:spcPts val="0"/>
              </a:spcBef>
              <a:buNone/>
            </a:pPr>
            <a:r>
              <a:rPr lang="en-US" sz="2800" b="1" dirty="0"/>
              <a:t>Federal Government Agencies</a:t>
            </a:r>
            <a:r>
              <a:rPr lang="en-US" sz="2800" dirty="0"/>
              <a:t>:</a:t>
            </a:r>
          </a:p>
          <a:p>
            <a:pPr indent="0" algn="ctr">
              <a:lnSpc>
                <a:spcPct val="100000"/>
              </a:lnSpc>
              <a:spcBef>
                <a:spcPts val="0"/>
              </a:spcBef>
              <a:buNone/>
            </a:pPr>
            <a:r>
              <a:rPr lang="en-US" dirty="0"/>
              <a:t>A-Z Index of U.S. Government Departments and </a:t>
            </a:r>
            <a:r>
              <a:rPr lang="en-US" dirty="0" smtClean="0"/>
              <a:t>Agencies </a:t>
            </a:r>
            <a:r>
              <a:rPr lang="en-US" u="sng" dirty="0">
                <a:hlinkClick r:id="rId2"/>
              </a:rPr>
              <a:t>http://</a:t>
            </a:r>
            <a:r>
              <a:rPr lang="en-US" u="sng" dirty="0" smtClean="0">
                <a:hlinkClick r:id="rId2"/>
              </a:rPr>
              <a:t>www.usa.gov/directory/federal/index.shtml</a:t>
            </a:r>
            <a:endParaRPr lang="en-US" u="sng" dirty="0" smtClean="0"/>
          </a:p>
          <a:p>
            <a:pPr indent="0" algn="ctr">
              <a:lnSpc>
                <a:spcPct val="100000"/>
              </a:lnSpc>
              <a:spcBef>
                <a:spcPts val="0"/>
              </a:spcBef>
              <a:buNone/>
            </a:pPr>
            <a:endParaRPr lang="en-US" sz="2800" b="1" dirty="0" smtClean="0"/>
          </a:p>
          <a:p>
            <a:pPr indent="0" algn="ctr">
              <a:lnSpc>
                <a:spcPct val="100000"/>
              </a:lnSpc>
              <a:spcBef>
                <a:spcPts val="0"/>
              </a:spcBef>
              <a:buNone/>
            </a:pPr>
            <a:r>
              <a:rPr lang="en-US" sz="2800" b="1" dirty="0" smtClean="0"/>
              <a:t>Federal </a:t>
            </a:r>
            <a:r>
              <a:rPr lang="en-US" sz="2800" b="1" dirty="0"/>
              <a:t>Stats</a:t>
            </a:r>
            <a:r>
              <a:rPr lang="en-US" sz="2800" dirty="0"/>
              <a:t>:</a:t>
            </a:r>
          </a:p>
          <a:p>
            <a:pPr indent="0" algn="ctr">
              <a:lnSpc>
                <a:spcPct val="100000"/>
              </a:lnSpc>
              <a:spcBef>
                <a:spcPts val="0"/>
              </a:spcBef>
              <a:buNone/>
            </a:pPr>
            <a:r>
              <a:rPr lang="en-US" sz="2400" dirty="0" smtClean="0"/>
              <a:t>Fed </a:t>
            </a:r>
            <a:r>
              <a:rPr lang="en-US" sz="2400" dirty="0"/>
              <a:t>Stats, </a:t>
            </a:r>
            <a:r>
              <a:rPr lang="en-US" sz="2400" u="sng" dirty="0">
                <a:hlinkClick r:id="rId3"/>
              </a:rPr>
              <a:t>http://www.fedstats.gov/</a:t>
            </a:r>
            <a:endParaRPr lang="en-US" sz="2400" dirty="0"/>
          </a:p>
          <a:p>
            <a:pPr indent="0" algn="ctr">
              <a:buNone/>
            </a:pPr>
            <a:endParaRPr lang="en-US" dirty="0"/>
          </a:p>
          <a:p>
            <a:pPr indent="0">
              <a:buNone/>
            </a:pPr>
            <a:endParaRPr lang="en-US" dirty="0"/>
          </a:p>
        </p:txBody>
      </p:sp>
    </p:spTree>
    <p:extLst>
      <p:ext uri="{BB962C8B-B14F-4D97-AF65-F5344CB8AC3E}">
        <p14:creationId xmlns:p14="http://schemas.microsoft.com/office/powerpoint/2010/main" val="3181494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&amp; Local</a:t>
            </a:r>
            <a:endParaRPr lang="en-US" dirty="0"/>
          </a:p>
        </p:txBody>
      </p:sp>
      <p:sp>
        <p:nvSpPr>
          <p:cNvPr id="3" name="Content Placeholder 2"/>
          <p:cNvSpPr>
            <a:spLocks noGrp="1"/>
          </p:cNvSpPr>
          <p:nvPr>
            <p:ph idx="1"/>
          </p:nvPr>
        </p:nvSpPr>
        <p:spPr>
          <a:xfrm>
            <a:off x="1371600" y="2286000"/>
            <a:ext cx="6400800" cy="3048001"/>
          </a:xfrm>
        </p:spPr>
        <p:txBody>
          <a:bodyPr>
            <a:normAutofit lnSpcReduction="10000"/>
          </a:bodyPr>
          <a:lstStyle/>
          <a:p>
            <a:pPr indent="0" algn="ctr">
              <a:buNone/>
            </a:pPr>
            <a:r>
              <a:rPr lang="en-US" sz="2400" b="1" dirty="0"/>
              <a:t>50 States and the District of </a:t>
            </a:r>
            <a:r>
              <a:rPr lang="en-US" sz="2400" b="1" dirty="0" smtClean="0"/>
              <a:t>Columbia: </a:t>
            </a:r>
            <a:r>
              <a:rPr lang="en-US" u="sng" dirty="0">
                <a:hlinkClick r:id="rId2"/>
              </a:rPr>
              <a:t>http://www.usa.gov/Agencies/State-and-Territories.shtml</a:t>
            </a:r>
            <a:endParaRPr lang="en-US" dirty="0"/>
          </a:p>
          <a:p>
            <a:pPr indent="0" algn="ctr">
              <a:buNone/>
            </a:pPr>
            <a:r>
              <a:rPr lang="en-US" sz="2400" b="1" dirty="0"/>
              <a:t>CQ Press States </a:t>
            </a:r>
            <a:r>
              <a:rPr lang="en-US" sz="2400" b="1" dirty="0" smtClean="0"/>
              <a:t>Stats</a:t>
            </a:r>
            <a:r>
              <a:rPr lang="en-US" sz="2400" b="1" dirty="0"/>
              <a:t>:</a:t>
            </a:r>
            <a:endParaRPr lang="en-US" sz="2400" b="1" dirty="0" smtClean="0"/>
          </a:p>
          <a:p>
            <a:pPr indent="0" algn="ctr">
              <a:buNone/>
            </a:pPr>
            <a:r>
              <a:rPr lang="en-US" u="sng" dirty="0" smtClean="0">
                <a:hlinkClick r:id="rId3"/>
              </a:rPr>
              <a:t>http</a:t>
            </a:r>
            <a:r>
              <a:rPr lang="en-US" u="sng" dirty="0">
                <a:hlinkClick r:id="rId3"/>
              </a:rPr>
              <a:t>://library.cqpress.com/statestats/</a:t>
            </a:r>
            <a:r>
              <a:rPr lang="en-US" dirty="0"/>
              <a:t> (</a:t>
            </a:r>
            <a:r>
              <a:rPr lang="en-US" dirty="0">
                <a:solidFill>
                  <a:srgbClr val="FF0000"/>
                </a:solidFill>
              </a:rPr>
              <a:t>TMSL campus access</a:t>
            </a:r>
            <a:r>
              <a:rPr lang="en-US" dirty="0"/>
              <a:t>)</a:t>
            </a:r>
          </a:p>
          <a:p>
            <a:pPr indent="0" algn="ctr">
              <a:buNone/>
            </a:pPr>
            <a:r>
              <a:rPr lang="en-US" sz="2400" b="1" dirty="0"/>
              <a:t>City of Houston Demographic </a:t>
            </a:r>
            <a:r>
              <a:rPr lang="en-US" sz="2400" b="1" dirty="0" smtClean="0"/>
              <a:t>Data: </a:t>
            </a:r>
            <a:r>
              <a:rPr lang="en-US" sz="1600" u="sng" dirty="0">
                <a:hlinkClick r:id="rId4"/>
              </a:rPr>
              <a:t>http://www.houstontx.gov/planning/Demographics/demog_links.html</a:t>
            </a:r>
            <a:endParaRPr lang="en-US" sz="1600" dirty="0"/>
          </a:p>
          <a:p>
            <a:endParaRPr lang="en-US" dirty="0"/>
          </a:p>
        </p:txBody>
      </p:sp>
    </p:spTree>
    <p:extLst>
      <p:ext uri="{BB962C8B-B14F-4D97-AF65-F5344CB8AC3E}">
        <p14:creationId xmlns:p14="http://schemas.microsoft.com/office/powerpoint/2010/main" val="612062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Justice</a:t>
            </a:r>
            <a:endParaRPr lang="en-US" dirty="0"/>
          </a:p>
        </p:txBody>
      </p:sp>
      <p:sp>
        <p:nvSpPr>
          <p:cNvPr id="3" name="Content Placeholder 2"/>
          <p:cNvSpPr>
            <a:spLocks noGrp="1"/>
          </p:cNvSpPr>
          <p:nvPr>
            <p:ph idx="1"/>
          </p:nvPr>
        </p:nvSpPr>
        <p:spPr/>
        <p:txBody>
          <a:bodyPr>
            <a:normAutofit/>
          </a:bodyPr>
          <a:lstStyle/>
          <a:p>
            <a:r>
              <a:rPr lang="en-US" sz="3600" dirty="0" smtClean="0"/>
              <a:t>Federal</a:t>
            </a:r>
          </a:p>
          <a:p>
            <a:pPr indent="0" algn="ctr">
              <a:lnSpc>
                <a:spcPct val="100000"/>
              </a:lnSpc>
              <a:spcBef>
                <a:spcPts val="0"/>
              </a:spcBef>
              <a:buNone/>
            </a:pPr>
            <a:r>
              <a:rPr lang="en-US" sz="3200" b="1" dirty="0"/>
              <a:t>Bureau of Justice </a:t>
            </a:r>
            <a:r>
              <a:rPr lang="en-US" sz="3200" b="1" dirty="0" smtClean="0"/>
              <a:t>Statistics:</a:t>
            </a:r>
          </a:p>
          <a:p>
            <a:pPr indent="0" algn="ctr">
              <a:lnSpc>
                <a:spcPct val="100000"/>
              </a:lnSpc>
              <a:spcBef>
                <a:spcPts val="0"/>
              </a:spcBef>
              <a:buNone/>
            </a:pPr>
            <a:r>
              <a:rPr lang="en-US" u="sng" dirty="0" smtClean="0">
                <a:hlinkClick r:id="rId2"/>
              </a:rPr>
              <a:t>http</a:t>
            </a:r>
            <a:r>
              <a:rPr lang="en-US" u="sng" dirty="0">
                <a:hlinkClick r:id="rId2"/>
              </a:rPr>
              <a:t>://www.ojp.usdoj.gov/bjs</a:t>
            </a:r>
            <a:r>
              <a:rPr lang="en-US" u="sng" dirty="0" smtClean="0">
                <a:hlinkClick r:id="rId2"/>
              </a:rPr>
              <a:t>/</a:t>
            </a:r>
            <a:endParaRPr lang="en-US" u="sng" dirty="0" smtClean="0"/>
          </a:p>
          <a:p>
            <a:pPr indent="0" algn="ctr">
              <a:lnSpc>
                <a:spcPct val="100000"/>
              </a:lnSpc>
              <a:spcBef>
                <a:spcPts val="0"/>
              </a:spcBef>
              <a:buNone/>
            </a:pPr>
            <a:endParaRPr lang="en-US" b="1" dirty="0"/>
          </a:p>
          <a:p>
            <a:pPr indent="0" algn="ctr">
              <a:lnSpc>
                <a:spcPct val="100000"/>
              </a:lnSpc>
              <a:spcBef>
                <a:spcPts val="0"/>
              </a:spcBef>
              <a:buNone/>
            </a:pPr>
            <a:r>
              <a:rPr lang="en-US" sz="3200" b="1" dirty="0"/>
              <a:t>FBI Uniform Crime </a:t>
            </a:r>
            <a:r>
              <a:rPr lang="en-US" sz="3200" b="1" dirty="0" smtClean="0"/>
              <a:t>Reports:</a:t>
            </a:r>
          </a:p>
          <a:p>
            <a:pPr indent="0" algn="ctr">
              <a:lnSpc>
                <a:spcPct val="100000"/>
              </a:lnSpc>
              <a:spcBef>
                <a:spcPts val="0"/>
              </a:spcBef>
              <a:buNone/>
            </a:pPr>
            <a:r>
              <a:rPr lang="en-US" dirty="0" smtClean="0"/>
              <a:t> </a:t>
            </a:r>
            <a:r>
              <a:rPr lang="en-US" u="sng" dirty="0">
                <a:hlinkClick r:id="rId3"/>
              </a:rPr>
              <a:t>http://www.fbi.gov/about-us/cjis/ucr/ucr</a:t>
            </a:r>
            <a:endParaRPr lang="en-US" dirty="0"/>
          </a:p>
          <a:p>
            <a:pPr indent="0">
              <a:lnSpc>
                <a:spcPct val="100000"/>
              </a:lnSpc>
              <a:spcBef>
                <a:spcPts val="0"/>
              </a:spcBef>
              <a:buNone/>
            </a:pPr>
            <a:endParaRPr lang="en-US" dirty="0"/>
          </a:p>
        </p:txBody>
      </p:sp>
    </p:spTree>
    <p:extLst>
      <p:ext uri="{BB962C8B-B14F-4D97-AF65-F5344CB8AC3E}">
        <p14:creationId xmlns:p14="http://schemas.microsoft.com/office/powerpoint/2010/main" val="26986348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100</TotalTime>
  <Words>686</Words>
  <Application>Microsoft Office PowerPoint</Application>
  <PresentationFormat>On-screen Show (4:3)</PresentationFormat>
  <Paragraphs>137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Couture</vt:lpstr>
      <vt:lpstr>Accessing E-Resources to Conduct Statistical Research</vt:lpstr>
      <vt:lpstr>Goals</vt:lpstr>
      <vt:lpstr>Strategizing Statistical Research</vt:lpstr>
      <vt:lpstr>Identify &amp; Locate</vt:lpstr>
      <vt:lpstr>Common Topics</vt:lpstr>
      <vt:lpstr>Sources of Statistics</vt:lpstr>
      <vt:lpstr>Federal</vt:lpstr>
      <vt:lpstr>State &amp; Local</vt:lpstr>
      <vt:lpstr>Criminal Justice</vt:lpstr>
      <vt:lpstr>Criminal Justice</vt:lpstr>
      <vt:lpstr>Criminal Justice</vt:lpstr>
      <vt:lpstr>Criminal justice</vt:lpstr>
      <vt:lpstr>Demographics, Population, &amp; Housing</vt:lpstr>
      <vt:lpstr>Education</vt:lpstr>
      <vt:lpstr>Education</vt:lpstr>
      <vt:lpstr>Education</vt:lpstr>
      <vt:lpstr>Education</vt:lpstr>
      <vt:lpstr>Health &amp; Vital Stats</vt:lpstr>
      <vt:lpstr>Health &amp; Vital Stats</vt:lpstr>
      <vt:lpstr>Statistical Site </vt:lpstr>
      <vt:lpstr>TMSL E-Resources</vt:lpstr>
      <vt:lpstr>TSU Resources</vt:lpstr>
      <vt:lpstr>TeXShare Card</vt:lpstr>
      <vt:lpstr>TRAIL</vt:lpstr>
      <vt:lpstr>Public Library Resources</vt:lpstr>
      <vt:lpstr> Questions</vt:lpstr>
    </vt:vector>
  </TitlesOfParts>
  <Company>Texas Southern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E-Resources to Conduct Statistical Research</dc:title>
  <dc:creator>sfdavis</dc:creator>
  <cp:lastModifiedBy>Generic</cp:lastModifiedBy>
  <cp:revision>16</cp:revision>
  <dcterms:created xsi:type="dcterms:W3CDTF">2013-02-01T13:33:21Z</dcterms:created>
  <dcterms:modified xsi:type="dcterms:W3CDTF">2014-06-03T15:05:19Z</dcterms:modified>
</cp:coreProperties>
</file>